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12192000"/>
  <p:notesSz cx="6858000" cy="9144000"/>
  <p:embeddedFontLst>
    <p:embeddedFont>
      <p:font typeface="Lustria"/>
      <p:regular r:id="rId49"/>
    </p:embeddedFont>
    <p:embeddedFont>
      <p:font typeface="Arial Black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FC85FB-78A7-4FB7-BC42-E4674ED460FB}">
  <a:tblStyle styleId="{19FC85FB-78A7-4FB7-BC42-E4674ED460F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8F0E7"/>
          </a:solidFill>
        </a:fill>
      </a:tcStyle>
    </a:wholeTbl>
    <a:band1H>
      <a:tcTxStyle/>
      <a:tcStyle>
        <a:fill>
          <a:solidFill>
            <a:srgbClr val="F1E0CC"/>
          </a:solidFill>
        </a:fill>
      </a:tcStyle>
    </a:band1H>
    <a:band2H>
      <a:tcTxStyle/>
    </a:band2H>
    <a:band1V>
      <a:tcTxStyle/>
      <a:tcStyle>
        <a:fill>
          <a:solidFill>
            <a:srgbClr val="F1E0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D9A337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D9A337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D9A337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D9A337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Lustri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ArialBlack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ca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2f9b431b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b2f9b431b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466e20fb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b466e20fb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466e20fbe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b466e20fbe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4a11cffbf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04a11cffbf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04a11cffbf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b466e20fbe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b466e20fbe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97cce750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797cce750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97cce750c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797cce750c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97cce750c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797cce750c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97cce750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97cce750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797cce750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98670aa8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98670aa8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798670aa8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798670aa8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798670aa8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798670aa8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f9b431bf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b2f9b431bf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798670aa8d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798670aa8d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798670aa8d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98670aa8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98670aa8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798670aa8d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b9b5c8833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b9b5c8833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bb7270a9e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bb7270a9e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b9b5c88330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b9b5c88330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b9b5c88330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b9b5c88330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b9b5c88330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b9b5c88330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b9b5c88330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b9b5c88330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b9b5c88330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b9b5c88330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b9b5c88330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b9b5c88330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b9b5c88330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b9b5c88330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b9b5c88330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9b5c88330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9b5c88330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b9b5c88330_0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90225e7c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b90225e7c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b9b5c88330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b9b5c88330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b9b5c88330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b9b5c88330_0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b9b5c88330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b9b5c88330_0_3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bb5aa8a60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bb5aa8a60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bb5aa8a60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c96c48b8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c96c48b8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bc96c48b8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bd666e39cf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bd666e39cf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bd666e39cf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bcdf8b7088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bcdf8b708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bcdf8b7088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99ecb23b5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99ecb23b5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799ecb23b5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bcdf8b7088_2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bcdf8b7088_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bcdf8b7088_2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bd666e39cf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bd666e39cf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bd666e39cf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bd666e39cf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bd666e39cf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bd666e39cf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921714780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b921714780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bd666e39cf_1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bd666e39cf_1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gbd666e39cf_1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d48098c15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d48098c15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d48098c15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902261944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b902261944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9217147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b9217147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902261944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b902261944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9b5c88330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9b5c88330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b9b5c88330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466e20f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466e20f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b466e20f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E8C7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-104" y="-8467"/>
            <a:ext cx="12192237" cy="6866580"/>
            <a:chOff x="-104" y="-8467"/>
            <a:chExt cx="12192237" cy="6866580"/>
          </a:xfrm>
        </p:grpSpPr>
        <p:cxnSp>
          <p:nvCxnSpPr>
            <p:cNvPr id="162" name="Google Shape;162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19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4" name="Google Shape;164;p1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165" name="Google Shape;165;p19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66" name="Google Shape;166;p19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0"/>
              </a:srgbClr>
            </a:solidFill>
            <a:ln>
              <a:noFill/>
            </a:ln>
          </p:spPr>
        </p:sp>
        <p:sp>
          <p:nvSpPr>
            <p:cNvPr id="168" name="Google Shape;168;p19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0"/>
              </a:srgbClr>
            </a:solidFill>
            <a:ln>
              <a:noFill/>
            </a:ln>
          </p:spPr>
        </p:sp>
        <p:sp>
          <p:nvSpPr>
            <p:cNvPr id="169" name="Google Shape;169;p19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170" name="Google Shape;170;p19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rot="10800000">
              <a:off x="-104" y="54"/>
              <a:ext cx="842700" cy="56661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9"/>
          <p:cNvSpPr txBox="1"/>
          <p:nvPr>
            <p:ph type="ctrTitle"/>
          </p:nvPr>
        </p:nvSpPr>
        <p:spPr>
          <a:xfrm>
            <a:off x="1507067" y="24045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0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677334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2" type="body"/>
          </p:nvPr>
        </p:nvSpPr>
        <p:spPr>
          <a:xfrm>
            <a:off x="5089970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23"/>
          <p:cNvSpPr txBox="1"/>
          <p:nvPr>
            <p:ph idx="2" type="body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3" type="body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1" name="Google Shape;201;p23"/>
          <p:cNvSpPr txBox="1"/>
          <p:nvPr>
            <p:ph idx="4" type="body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677334" y="1498604"/>
            <a:ext cx="38544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760461" y="514924"/>
            <a:ext cx="4513500" cy="5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2" type="body"/>
          </p:nvPr>
        </p:nvSpPr>
        <p:spPr>
          <a:xfrm>
            <a:off x="677334" y="2777069"/>
            <a:ext cx="38544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218" name="Google Shape;218;p26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6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/>
          <p:nvPr>
            <p:ph idx="2" type="pic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5" name="Google Shape;225;p27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677335" y="609600"/>
            <a:ext cx="85968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1" name="Google Shape;231;p28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8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1366139" y="3632200"/>
            <a:ext cx="7224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2" type="body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8" name="Google Shape;238;p29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E8C78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677335" y="1931988"/>
            <a:ext cx="85968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2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0">
                <a:solidFill>
                  <a:srgbClr val="E8C78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685799" y="609600"/>
            <a:ext cx="85881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0" sz="4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280"/>
              <a:buFont typeface="Arial"/>
              <a:buNone/>
              <a:defRPr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120"/>
              <a:buFont typeface="Arial"/>
              <a:buNone/>
              <a:defRPr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960"/>
              <a:buFont typeface="Arial"/>
              <a:buNone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2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 rot="5400000">
            <a:off x="3035202" y="-197411"/>
            <a:ext cx="3880800" cy="8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3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 rot="5400000">
            <a:off x="5994316" y="2582999"/>
            <a:ext cx="52515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 rot="5400000">
            <a:off x="1581635" y="-294750"/>
            <a:ext cx="5251500" cy="7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8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145" name="Google Shape;145;p1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18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" name="Google Shape;147;p18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148" name="Google Shape;148;p18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49" name="Google Shape;149;p18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9D7">
                <a:alpha val="69800"/>
              </a:srgbClr>
            </a:solidFill>
            <a:ln>
              <a:noFill/>
            </a:ln>
          </p:spPr>
        </p:sp>
        <p:sp>
          <p:nvSpPr>
            <p:cNvPr id="151" name="Google Shape;151;p18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E8C786">
                <a:alpha val="69800"/>
              </a:srgbClr>
            </a:solidFill>
            <a:ln>
              <a:noFill/>
            </a:ln>
          </p:spPr>
        </p:sp>
        <p:sp>
          <p:nvSpPr>
            <p:cNvPr id="152" name="Google Shape;152;p18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153" name="Google Shape;153;p18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IEEE_802" TargetMode="External"/><Relationship Id="rId4" Type="http://schemas.openxmlformats.org/officeDocument/2006/relationships/hyperlink" Target="https://en.wikipedia.org/wiki/RS-232" TargetMode="External"/><Relationship Id="rId5" Type="http://schemas.openxmlformats.org/officeDocument/2006/relationships/hyperlink" Target="https://en.wikipedia.org/wiki/RS-232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es.wikihow.com/crimpar-una-clavija-RJ-45" TargetMode="External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v=DovunOxlY1k" TargetMode="Externa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hyperlink" Target="https://www.fiberopticcableshop.com/mmdup625.html" TargetMode="External"/><Relationship Id="rId9" Type="http://schemas.openxmlformats.org/officeDocument/2006/relationships/image" Target="../media/image37.png"/><Relationship Id="rId5" Type="http://schemas.openxmlformats.org/officeDocument/2006/relationships/hyperlink" Target="https://www.fiberopticcableshop.com/smdup.html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hyperlink" Target="https://www.youtube.com/watch?v=5FemcGdN3Xw&amp;pbjreload=101&amp;ab_channel=ElTraductordeIngenier%C3%AD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hyperlink" Target="https://noises.online/" TargetMode="External"/><Relationship Id="rId5" Type="http://schemas.openxmlformats.org/officeDocument/2006/relationships/image" Target="../media/image60.png"/><Relationship Id="rId6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IEEE_802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XZnrqQJF738&amp;feature=youtu.be&amp;ab_channel=JuanBtaTalens" TargetMode="External"/><Relationship Id="rId4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hyperlink" Target="https://standards.ieee.org/content/dam/ieee-standards/standards/web/documents/tutorials/eui.pdf" TargetMode="External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ools.ietf.org/html/rfc791#page-9" TargetMode="External"/><Relationship Id="rId4" Type="http://schemas.openxmlformats.org/officeDocument/2006/relationships/image" Target="../media/image79.png"/><Relationship Id="rId5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ools.ietf.org/html/rfc5735" TargetMode="External"/><Relationship Id="rId4" Type="http://schemas.openxmlformats.org/officeDocument/2006/relationships/hyperlink" Target="https://tools.ietf.org/html/rfc1918" TargetMode="External"/><Relationship Id="rId9" Type="http://schemas.openxmlformats.org/officeDocument/2006/relationships/hyperlink" Target="https://tools.ietf.org/html/rfc919#section-7" TargetMode="External"/><Relationship Id="rId5" Type="http://schemas.openxmlformats.org/officeDocument/2006/relationships/hyperlink" Target="https://tools.ietf.org/html/rfc1122#section-3.2.1.3" TargetMode="External"/><Relationship Id="rId6" Type="http://schemas.openxmlformats.org/officeDocument/2006/relationships/hyperlink" Target="https://tools.ietf.org/html/rfc3927" TargetMode="External"/><Relationship Id="rId7" Type="http://schemas.openxmlformats.org/officeDocument/2006/relationships/hyperlink" Target="https://tools.ietf.org/html/rfc1122#section-3.2.1.3" TargetMode="External"/><Relationship Id="rId8" Type="http://schemas.openxmlformats.org/officeDocument/2006/relationships/hyperlink" Target="https://tools.ietf.org/html/rfc1122#section-3.2.1.3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7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Relationship Id="rId7" Type="http://schemas.openxmlformats.org/officeDocument/2006/relationships/hyperlink" Target="https://www.wireshark.org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6.png"/><Relationship Id="rId4" Type="http://schemas.openxmlformats.org/officeDocument/2006/relationships/hyperlink" Target="https://tools.ietf.org/html/rfc826" TargetMode="External"/><Relationship Id="rId9" Type="http://schemas.openxmlformats.org/officeDocument/2006/relationships/image" Target="../media/image81.png"/><Relationship Id="rId5" Type="http://schemas.openxmlformats.org/officeDocument/2006/relationships/hyperlink" Target="https://tools.ietf.org/html/rfc5227" TargetMode="External"/><Relationship Id="rId6" Type="http://schemas.openxmlformats.org/officeDocument/2006/relationships/hyperlink" Target="https://tools.ietf.org/html/rfc5494" TargetMode="External"/><Relationship Id="rId7" Type="http://schemas.openxmlformats.org/officeDocument/2006/relationships/image" Target="../media/image85.png"/><Relationship Id="rId8" Type="http://schemas.openxmlformats.org/officeDocument/2006/relationships/image" Target="../media/image8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9.png"/><Relationship Id="rId4" Type="http://schemas.openxmlformats.org/officeDocument/2006/relationships/image" Target="../media/image94.png"/><Relationship Id="rId5" Type="http://schemas.openxmlformats.org/officeDocument/2006/relationships/image" Target="../media/image88.png"/><Relationship Id="rId6" Type="http://schemas.openxmlformats.org/officeDocument/2006/relationships/image" Target="../media/image86.png"/><Relationship Id="rId7" Type="http://schemas.openxmlformats.org/officeDocument/2006/relationships/image" Target="../media/image90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7.png"/><Relationship Id="rId1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92.png"/><Relationship Id="rId5" Type="http://schemas.openxmlformats.org/officeDocument/2006/relationships/hyperlink" Target="https://help.ubuntu.com/community/NetworkManager?action=show&amp;redirect=WifiDocs%2FNetworkManager" TargetMode="External"/><Relationship Id="rId6" Type="http://schemas.openxmlformats.org/officeDocument/2006/relationships/image" Target="../media/image91.png"/><Relationship Id="rId7" Type="http://schemas.openxmlformats.org/officeDocument/2006/relationships/image" Target="../media/image93.png"/><Relationship Id="rId8" Type="http://schemas.openxmlformats.org/officeDocument/2006/relationships/image" Target="../media/image9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Relationship Id="rId5" Type="http://schemas.openxmlformats.org/officeDocument/2006/relationships/image" Target="../media/image103.png"/><Relationship Id="rId6" Type="http://schemas.openxmlformats.org/officeDocument/2006/relationships/image" Target="../media/image10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1.png"/><Relationship Id="rId10" Type="http://schemas.openxmlformats.org/officeDocument/2006/relationships/image" Target="../media/image110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openxmlformats.org/officeDocument/2006/relationships/hyperlink" Target="https://docs.microsoft.com/en-us/windows-server/administration/openssh/openssh_install_firstuse" TargetMode="External"/><Relationship Id="rId5" Type="http://schemas.openxmlformats.org/officeDocument/2006/relationships/image" Target="../media/image108.png"/><Relationship Id="rId6" Type="http://schemas.openxmlformats.org/officeDocument/2006/relationships/image" Target="../media/image106.png"/><Relationship Id="rId7" Type="http://schemas.openxmlformats.org/officeDocument/2006/relationships/image" Target="../media/image105.png"/><Relationship Id="rId8" Type="http://schemas.openxmlformats.org/officeDocument/2006/relationships/image" Target="../media/image10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3.png"/><Relationship Id="rId6" Type="http://schemas.openxmlformats.org/officeDocument/2006/relationships/image" Target="../media/image121.png"/><Relationship Id="rId7" Type="http://schemas.openxmlformats.org/officeDocument/2006/relationships/image" Target="../media/image1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rive.google.com/file/d/1nu0Nyv46rk-GJ5OhecEgXLItG99PWojs/view?usp=sharing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en.wikipedia.org/wiki/Antonio_Meucci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hyperlink" Target="https://en.wikipedia.org/wiki/ARPANET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2.png"/><Relationship Id="rId4" Type="http://schemas.openxmlformats.org/officeDocument/2006/relationships/image" Target="../media/image1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3.png"/><Relationship Id="rId4" Type="http://schemas.openxmlformats.org/officeDocument/2006/relationships/image" Target="../media/image1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tandards.iso.org/ittf/PubliclyAvailableStandards/s020269_ISO_IEC_7498-1_1994(E).zip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mmunity.fs.com/es/blog/tcpip-vs-osi-whats-the-difference-between-the-two-models.html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>
            <p:ph type="ctrTitle"/>
          </p:nvPr>
        </p:nvSpPr>
        <p:spPr>
          <a:xfrm>
            <a:off x="2118621" y="-203506"/>
            <a:ext cx="9673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ca-ES">
                <a:latin typeface="Arial"/>
                <a:ea typeface="Arial"/>
                <a:cs typeface="Arial"/>
                <a:sym typeface="Arial"/>
              </a:rPr>
              <a:t>uNit </a:t>
            </a:r>
            <a:r>
              <a:rPr b="1" lang="ca-ES"/>
              <a:t>4</a:t>
            </a:r>
            <a:r>
              <a:rPr b="1" lang="ca-ES"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ca-ES"/>
              <a:t>Network    </a:t>
            </a:r>
            <a:endParaRPr b="1"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3" name="Google Shape;283;p35"/>
          <p:cNvSpPr txBox="1"/>
          <p:nvPr>
            <p:ph idx="1" type="subTitle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i="1" lang="ca-ES" u="sng">
                <a:latin typeface="Arial"/>
                <a:ea typeface="Arial"/>
                <a:cs typeface="Arial"/>
                <a:sym typeface="Arial"/>
              </a:rPr>
              <a:t>Computing Systems</a:t>
            </a:r>
            <a:endParaRPr i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/>
        </p:nvSpPr>
        <p:spPr>
          <a:xfrm rot="-5400000">
            <a:off x="3491675" y="1314025"/>
            <a:ext cx="11301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Optical FIber</a:t>
            </a:r>
            <a:endParaRPr sz="1200"/>
          </a:p>
        </p:txBody>
      </p:sp>
      <p:sp>
        <p:nvSpPr>
          <p:cNvPr id="483" name="Google Shape;483;p44"/>
          <p:cNvSpPr txBox="1"/>
          <p:nvPr/>
        </p:nvSpPr>
        <p:spPr>
          <a:xfrm rot="-5400000">
            <a:off x="7532725" y="1314025"/>
            <a:ext cx="1130100" cy="615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Bluetooth</a:t>
            </a:r>
            <a:endParaRPr/>
          </a:p>
        </p:txBody>
      </p:sp>
      <p:sp>
        <p:nvSpPr>
          <p:cNvPr id="484" name="Google Shape;484;p44"/>
          <p:cNvSpPr txBox="1"/>
          <p:nvPr/>
        </p:nvSpPr>
        <p:spPr>
          <a:xfrm rot="-5400000">
            <a:off x="8817275" y="1429375"/>
            <a:ext cx="1130100" cy="3849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900"/>
              <a:t>MEDIA ACCES CONTROL</a:t>
            </a:r>
            <a:endParaRPr sz="500"/>
          </a:p>
        </p:txBody>
      </p:sp>
      <p:sp>
        <p:nvSpPr>
          <p:cNvPr id="485" name="Google Shape;485;p4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86" name="Google Shape;486;p44"/>
          <p:cNvSpPr/>
          <p:nvPr/>
        </p:nvSpPr>
        <p:spPr>
          <a:xfrm>
            <a:off x="2375576" y="163975"/>
            <a:ext cx="28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 u="sng">
                <a:solidFill>
                  <a:schemeClr val="hlink"/>
                </a:solidFill>
                <a:hlinkClick r:id="rId3"/>
              </a:rPr>
              <a:t>IEEE STANDARDS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87" name="Google Shape;487;p44"/>
          <p:cNvSpPr txBox="1"/>
          <p:nvPr/>
        </p:nvSpPr>
        <p:spPr>
          <a:xfrm rot="-5400000">
            <a:off x="461450" y="1117975"/>
            <a:ext cx="15222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Management</a:t>
            </a:r>
            <a:endParaRPr/>
          </a:p>
        </p:txBody>
      </p:sp>
      <p:sp>
        <p:nvSpPr>
          <p:cNvPr id="488" name="Google Shape;488;p44"/>
          <p:cNvSpPr txBox="1"/>
          <p:nvPr/>
        </p:nvSpPr>
        <p:spPr>
          <a:xfrm rot="-5400000">
            <a:off x="-224350" y="1117975"/>
            <a:ext cx="15222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General view</a:t>
            </a:r>
            <a:endParaRPr/>
          </a:p>
        </p:txBody>
      </p:sp>
      <p:sp>
        <p:nvSpPr>
          <p:cNvPr id="489" name="Google Shape;489;p44"/>
          <p:cNvSpPr txBox="1"/>
          <p:nvPr/>
        </p:nvSpPr>
        <p:spPr>
          <a:xfrm rot="-5400000">
            <a:off x="1343300" y="1314025"/>
            <a:ext cx="1130100" cy="6156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/>
              <a:t>CSMA/CD Ethernet</a:t>
            </a:r>
            <a:endParaRPr sz="800"/>
          </a:p>
        </p:txBody>
      </p:sp>
      <p:sp>
        <p:nvSpPr>
          <p:cNvPr id="490" name="Google Shape;490;p44"/>
          <p:cNvSpPr txBox="1"/>
          <p:nvPr/>
        </p:nvSpPr>
        <p:spPr>
          <a:xfrm rot="-5400000">
            <a:off x="2029100" y="1314025"/>
            <a:ext cx="1130100" cy="61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Token Bus</a:t>
            </a:r>
            <a:endParaRPr/>
          </a:p>
        </p:txBody>
      </p:sp>
      <p:sp>
        <p:nvSpPr>
          <p:cNvPr id="491" name="Google Shape;491;p44"/>
          <p:cNvSpPr txBox="1"/>
          <p:nvPr/>
        </p:nvSpPr>
        <p:spPr>
          <a:xfrm rot="-5400000">
            <a:off x="2765825" y="1314025"/>
            <a:ext cx="11301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Token Ring</a:t>
            </a:r>
            <a:endParaRPr/>
          </a:p>
        </p:txBody>
      </p:sp>
      <p:sp>
        <p:nvSpPr>
          <p:cNvPr id="492" name="Google Shape;492;p44"/>
          <p:cNvSpPr txBox="1"/>
          <p:nvPr/>
        </p:nvSpPr>
        <p:spPr>
          <a:xfrm>
            <a:off x="4474775" y="1041775"/>
            <a:ext cx="3216600" cy="4149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802.11 WLAN</a:t>
            </a:r>
            <a:endParaRPr/>
          </a:p>
        </p:txBody>
      </p:sp>
      <p:sp>
        <p:nvSpPr>
          <p:cNvPr id="493" name="Google Shape;493;p44"/>
          <p:cNvSpPr txBox="1"/>
          <p:nvPr/>
        </p:nvSpPr>
        <p:spPr>
          <a:xfrm>
            <a:off x="4474775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802.11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IR</a:t>
            </a:r>
            <a:endParaRPr sz="1000"/>
          </a:p>
        </p:txBody>
      </p:sp>
      <p:sp>
        <p:nvSpPr>
          <p:cNvPr id="494" name="Google Shape;494;p44"/>
          <p:cNvSpPr txBox="1"/>
          <p:nvPr/>
        </p:nvSpPr>
        <p:spPr>
          <a:xfrm>
            <a:off x="5100647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802.11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FHSS</a:t>
            </a:r>
            <a:endParaRPr sz="1000"/>
          </a:p>
        </p:txBody>
      </p:sp>
      <p:sp>
        <p:nvSpPr>
          <p:cNvPr id="495" name="Google Shape;495;p44"/>
          <p:cNvSpPr txBox="1"/>
          <p:nvPr/>
        </p:nvSpPr>
        <p:spPr>
          <a:xfrm>
            <a:off x="5878023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.11a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OFDM</a:t>
            </a:r>
            <a:endParaRPr sz="1000"/>
          </a:p>
        </p:txBody>
      </p:sp>
      <p:sp>
        <p:nvSpPr>
          <p:cNvPr id="496" name="Google Shape;496;p44"/>
          <p:cNvSpPr txBox="1"/>
          <p:nvPr/>
        </p:nvSpPr>
        <p:spPr>
          <a:xfrm>
            <a:off x="6492392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.11b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DSS</a:t>
            </a:r>
            <a:endParaRPr sz="1000"/>
          </a:p>
        </p:txBody>
      </p:sp>
      <p:sp>
        <p:nvSpPr>
          <p:cNvPr id="497" name="Google Shape;497;p44"/>
          <p:cNvSpPr txBox="1"/>
          <p:nvPr/>
        </p:nvSpPr>
        <p:spPr>
          <a:xfrm>
            <a:off x="7106767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.11g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DSS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OFDM</a:t>
            </a:r>
            <a:endParaRPr sz="1000"/>
          </a:p>
        </p:txBody>
      </p:sp>
      <p:sp>
        <p:nvSpPr>
          <p:cNvPr id="498" name="Google Shape;498;p44"/>
          <p:cNvSpPr txBox="1"/>
          <p:nvPr/>
        </p:nvSpPr>
        <p:spPr>
          <a:xfrm>
            <a:off x="1600550" y="664675"/>
            <a:ext cx="7525800" cy="338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802.2 Logical Link Control LLC</a:t>
            </a:r>
            <a:endParaRPr/>
          </a:p>
        </p:txBody>
      </p:sp>
      <p:cxnSp>
        <p:nvCxnSpPr>
          <p:cNvPr id="499" name="Google Shape;499;p44"/>
          <p:cNvCxnSpPr/>
          <p:nvPr/>
        </p:nvCxnSpPr>
        <p:spPr>
          <a:xfrm flipH="1">
            <a:off x="1600425" y="1679250"/>
            <a:ext cx="8670300" cy="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0" name="Google Shape;500;p44"/>
          <p:cNvSpPr txBox="1"/>
          <p:nvPr/>
        </p:nvSpPr>
        <p:spPr>
          <a:xfrm rot="-5400000">
            <a:off x="9213275" y="641275"/>
            <a:ext cx="338100" cy="3849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600"/>
              <a:t>LLC</a:t>
            </a:r>
            <a:endParaRPr sz="600"/>
          </a:p>
        </p:txBody>
      </p:sp>
      <p:sp>
        <p:nvSpPr>
          <p:cNvPr id="501" name="Google Shape;501;p44"/>
          <p:cNvSpPr/>
          <p:nvPr/>
        </p:nvSpPr>
        <p:spPr>
          <a:xfrm>
            <a:off x="9690175" y="756825"/>
            <a:ext cx="246000" cy="799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4"/>
          <p:cNvSpPr/>
          <p:nvPr/>
        </p:nvSpPr>
        <p:spPr>
          <a:xfrm>
            <a:off x="9690175" y="1701850"/>
            <a:ext cx="246000" cy="531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4"/>
          <p:cNvSpPr/>
          <p:nvPr/>
        </p:nvSpPr>
        <p:spPr>
          <a:xfrm>
            <a:off x="10178600" y="1002775"/>
            <a:ext cx="135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</a:rPr>
              <a:t>Data Link PDU: Frame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10205525" y="1784950"/>
            <a:ext cx="135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</a:rPr>
              <a:t>Physical PDU: Bit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505" name="Google Shape;505;p44"/>
          <p:cNvCxnSpPr>
            <a:stCxn id="494" idx="3"/>
            <a:endCxn id="495" idx="1"/>
          </p:cNvCxnSpPr>
          <p:nvPr/>
        </p:nvCxnSpPr>
        <p:spPr>
          <a:xfrm>
            <a:off x="5685347" y="1845175"/>
            <a:ext cx="192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06" name="Google Shape;506;p44"/>
          <p:cNvSpPr txBox="1"/>
          <p:nvPr/>
        </p:nvSpPr>
        <p:spPr>
          <a:xfrm rot="-5400000">
            <a:off x="8246825" y="1314025"/>
            <a:ext cx="1130100" cy="615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Wimax</a:t>
            </a:r>
            <a:endParaRPr/>
          </a:p>
        </p:txBody>
      </p:sp>
      <p:sp>
        <p:nvSpPr>
          <p:cNvPr id="507" name="Google Shape;507;p44"/>
          <p:cNvSpPr txBox="1"/>
          <p:nvPr/>
        </p:nvSpPr>
        <p:spPr>
          <a:xfrm rot="-5400000">
            <a:off x="3491675" y="2498125"/>
            <a:ext cx="11301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SONET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SDH</a:t>
            </a:r>
            <a:endParaRPr sz="1200"/>
          </a:p>
        </p:txBody>
      </p:sp>
      <p:grpSp>
        <p:nvGrpSpPr>
          <p:cNvPr id="508" name="Google Shape;508;p44"/>
          <p:cNvGrpSpPr/>
          <p:nvPr/>
        </p:nvGrpSpPr>
        <p:grpSpPr>
          <a:xfrm>
            <a:off x="4418925" y="4683475"/>
            <a:ext cx="7208513" cy="2108400"/>
            <a:chOff x="1069050" y="3454375"/>
            <a:chExt cx="7208513" cy="2108400"/>
          </a:xfrm>
        </p:grpSpPr>
        <p:sp>
          <p:nvSpPr>
            <p:cNvPr id="509" name="Google Shape;509;p44"/>
            <p:cNvSpPr txBox="1"/>
            <p:nvPr/>
          </p:nvSpPr>
          <p:spPr>
            <a:xfrm>
              <a:off x="2506400" y="4497675"/>
              <a:ext cx="300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100" u="sng">
                  <a:solidFill>
                    <a:schemeClr val="hlink"/>
                  </a:solidFill>
                  <a:hlinkClick r:id="rId4"/>
                </a:rPr>
                <a:t>RS-232</a:t>
              </a:r>
              <a:r>
                <a:rPr lang="ca-ES" sz="1100" u="sng">
                  <a:solidFill>
                    <a:schemeClr val="hlink"/>
                  </a:solidFill>
                  <a:hlinkClick r:id="rId5"/>
                </a:rPr>
                <a:t> 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100">
                  <a:solidFill>
                    <a:schemeClr val="dk1"/>
                  </a:solidFill>
                </a:rPr>
                <a:t>(</a:t>
              </a:r>
              <a:r>
                <a:rPr b="1" i="1" lang="ca-ES" sz="1100">
                  <a:solidFill>
                    <a:schemeClr val="dk1"/>
                  </a:solidFill>
                </a:rPr>
                <a:t>R</a:t>
              </a:r>
              <a:r>
                <a:rPr i="1" lang="ca-ES" sz="1100">
                  <a:solidFill>
                    <a:schemeClr val="dk1"/>
                  </a:solidFill>
                </a:rPr>
                <a:t>ecommended </a:t>
              </a:r>
              <a:r>
                <a:rPr b="1" i="1" lang="ca-ES" sz="1100">
                  <a:solidFill>
                    <a:schemeClr val="dk1"/>
                  </a:solidFill>
                </a:rPr>
                <a:t>S</a:t>
              </a:r>
              <a:r>
                <a:rPr i="1" lang="ca-ES" sz="1100">
                  <a:solidFill>
                    <a:schemeClr val="dk1"/>
                  </a:solidFill>
                </a:rPr>
                <a:t>tandard 232)</a:t>
              </a:r>
              <a:endParaRPr/>
            </a:p>
          </p:txBody>
        </p:sp>
        <p:pic>
          <p:nvPicPr>
            <p:cNvPr id="510" name="Google Shape;51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06875" y="4561350"/>
              <a:ext cx="714375" cy="58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62713" y="4202725"/>
              <a:ext cx="1228725" cy="119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43538" y="4752997"/>
              <a:ext cx="581025" cy="180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13" name="Google Shape;513;p44"/>
            <p:cNvCxnSpPr>
              <a:stCxn id="510" idx="3"/>
            </p:cNvCxnSpPr>
            <p:nvPr/>
          </p:nvCxnSpPr>
          <p:spPr>
            <a:xfrm>
              <a:off x="2621250" y="4851863"/>
              <a:ext cx="391800" cy="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514" name="Google Shape;514;p44"/>
            <p:cNvCxnSpPr>
              <a:stCxn id="512" idx="1"/>
            </p:cNvCxnSpPr>
            <p:nvPr/>
          </p:nvCxnSpPr>
          <p:spPr>
            <a:xfrm flipH="1">
              <a:off x="5088638" y="4843484"/>
              <a:ext cx="354900" cy="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515" name="Google Shape;515;p44"/>
            <p:cNvCxnSpPr>
              <a:endCxn id="511" idx="1"/>
            </p:cNvCxnSpPr>
            <p:nvPr/>
          </p:nvCxnSpPr>
          <p:spPr>
            <a:xfrm flipH="1" rot="10800000">
              <a:off x="6024413" y="4798038"/>
              <a:ext cx="438300" cy="4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4"/>
            <p:cNvCxnSpPr/>
            <p:nvPr/>
          </p:nvCxnSpPr>
          <p:spPr>
            <a:xfrm flipH="1" rot="10800000">
              <a:off x="6024413" y="4830563"/>
              <a:ext cx="438300" cy="4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7" name="Google Shape;517;p44"/>
            <p:cNvSpPr txBox="1"/>
            <p:nvPr/>
          </p:nvSpPr>
          <p:spPr>
            <a:xfrm>
              <a:off x="1069050" y="5020875"/>
              <a:ext cx="210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100">
                  <a:solidFill>
                    <a:schemeClr val="dk1"/>
                  </a:solidFill>
                </a:rPr>
                <a:t>DTE </a:t>
              </a:r>
              <a:endParaRPr b="1" sz="11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ca-ES" sz="1100">
                  <a:solidFill>
                    <a:schemeClr val="dk1"/>
                  </a:solidFill>
                </a:rPr>
                <a:t>Data terminal Equipment</a:t>
              </a:r>
              <a:endParaRPr/>
            </a:p>
          </p:txBody>
        </p:sp>
        <p:sp>
          <p:nvSpPr>
            <p:cNvPr id="518" name="Google Shape;518;p44"/>
            <p:cNvSpPr txBox="1"/>
            <p:nvPr/>
          </p:nvSpPr>
          <p:spPr>
            <a:xfrm>
              <a:off x="4473163" y="5020875"/>
              <a:ext cx="2521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100">
                  <a:solidFill>
                    <a:schemeClr val="dk1"/>
                  </a:solidFill>
                </a:rPr>
                <a:t>DCE </a:t>
              </a:r>
              <a:endParaRPr b="1" sz="11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ca-ES" sz="1100">
                  <a:solidFill>
                    <a:schemeClr val="dk1"/>
                  </a:solidFill>
                </a:rPr>
                <a:t>Data Circuitering Equipment</a:t>
              </a:r>
              <a:endParaRPr/>
            </a:p>
          </p:txBody>
        </p:sp>
        <p:sp>
          <p:nvSpPr>
            <p:cNvPr id="519" name="Google Shape;519;p44"/>
            <p:cNvSpPr txBox="1"/>
            <p:nvPr/>
          </p:nvSpPr>
          <p:spPr>
            <a:xfrm rot="-5400000">
              <a:off x="1944150" y="4331575"/>
              <a:ext cx="2108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100">
                  <a:solidFill>
                    <a:schemeClr val="dk1"/>
                  </a:solidFill>
                </a:rPr>
                <a:t>DB25</a:t>
              </a:r>
              <a:endParaRPr/>
            </a:p>
          </p:txBody>
        </p:sp>
        <p:sp>
          <p:nvSpPr>
            <p:cNvPr id="520" name="Google Shape;520;p44"/>
            <p:cNvSpPr txBox="1"/>
            <p:nvPr/>
          </p:nvSpPr>
          <p:spPr>
            <a:xfrm rot="-5400000">
              <a:off x="4077750" y="4331575"/>
              <a:ext cx="2108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100">
                  <a:solidFill>
                    <a:schemeClr val="dk1"/>
                  </a:solidFill>
                </a:rPr>
                <a:t>DB25</a:t>
              </a:r>
              <a:endParaRPr/>
            </a:p>
          </p:txBody>
        </p:sp>
        <p:sp>
          <p:nvSpPr>
            <p:cNvPr id="521" name="Google Shape;521;p44"/>
            <p:cNvSpPr txBox="1"/>
            <p:nvPr/>
          </p:nvSpPr>
          <p:spPr>
            <a:xfrm>
              <a:off x="4473163" y="4411275"/>
              <a:ext cx="252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100">
                  <a:solidFill>
                    <a:schemeClr val="dk1"/>
                  </a:solidFill>
                </a:rPr>
                <a:t>Modem</a:t>
              </a:r>
              <a:endParaRPr/>
            </a:p>
          </p:txBody>
        </p:sp>
        <p:sp>
          <p:nvSpPr>
            <p:cNvPr id="522" name="Google Shape;522;p44"/>
            <p:cNvSpPr txBox="1"/>
            <p:nvPr/>
          </p:nvSpPr>
          <p:spPr>
            <a:xfrm>
              <a:off x="5755763" y="3915775"/>
              <a:ext cx="252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100">
                  <a:solidFill>
                    <a:schemeClr val="dk1"/>
                  </a:solidFill>
                </a:rPr>
                <a:t>Telephone Network</a:t>
              </a:r>
              <a:endParaRPr/>
            </a:p>
          </p:txBody>
        </p:sp>
      </p:grpSp>
      <p:sp>
        <p:nvSpPr>
          <p:cNvPr id="523" name="Google Shape;523;p44"/>
          <p:cNvSpPr/>
          <p:nvPr/>
        </p:nvSpPr>
        <p:spPr>
          <a:xfrm>
            <a:off x="4782325" y="5137375"/>
            <a:ext cx="346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</a:rPr>
              <a:t>Physical example protocol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524" name="Google Shape;524;p44"/>
          <p:cNvCxnSpPr/>
          <p:nvPr/>
        </p:nvCxnSpPr>
        <p:spPr>
          <a:xfrm flipH="1">
            <a:off x="2797575" y="2194375"/>
            <a:ext cx="7442400" cy="199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5" name="Google Shape;525;p44"/>
          <p:cNvSpPr txBox="1"/>
          <p:nvPr>
            <p:ph idx="1" type="body"/>
          </p:nvPr>
        </p:nvSpPr>
        <p:spPr>
          <a:xfrm>
            <a:off x="7611516" y="3298098"/>
            <a:ext cx="42669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Modulation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Synchronisation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Init and end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Multiplexing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Carrier Detection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Filtering and Equalization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7611500" y="2841925"/>
            <a:ext cx="4324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Services</a:t>
            </a:r>
            <a:r>
              <a:rPr lang="ca-ES" sz="2400">
                <a:solidFill>
                  <a:schemeClr val="dk1"/>
                </a:solidFill>
              </a:rPr>
              <a:t>: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527" name="Google Shape;527;p44"/>
          <p:cNvSpPr txBox="1"/>
          <p:nvPr>
            <p:ph idx="1" type="body"/>
          </p:nvPr>
        </p:nvSpPr>
        <p:spPr>
          <a:xfrm>
            <a:off x="841691" y="4943873"/>
            <a:ext cx="42669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Peer to Peer / Multicast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Duplex/</a:t>
            </a:r>
            <a:r>
              <a:rPr lang="ca-ES"/>
              <a:t>Semi Duplex</a:t>
            </a:r>
            <a:r>
              <a:rPr lang="ca-ES"/>
              <a:t>/Simplex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Electronics /</a:t>
            </a:r>
            <a:r>
              <a:rPr lang="ca-ES"/>
              <a:t>Optical/Mechanical</a:t>
            </a:r>
            <a:r>
              <a:rPr lang="ca-ES"/>
              <a:t>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Topology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Serial / Paralel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4"/>
          <p:cNvSpPr/>
          <p:nvPr/>
        </p:nvSpPr>
        <p:spPr>
          <a:xfrm>
            <a:off x="829700" y="4442125"/>
            <a:ext cx="4324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Functions</a:t>
            </a:r>
            <a:r>
              <a:rPr lang="ca-ES" sz="2400">
                <a:solidFill>
                  <a:schemeClr val="dk1"/>
                </a:solidFill>
              </a:rPr>
              <a:t>:</a:t>
            </a:r>
            <a:endParaRPr b="1" sz="2400">
              <a:solidFill>
                <a:schemeClr val="dk1"/>
              </a:solidFill>
            </a:endParaRPr>
          </a:p>
        </p:txBody>
      </p:sp>
      <p:cxnSp>
        <p:nvCxnSpPr>
          <p:cNvPr id="529" name="Google Shape;529;p44"/>
          <p:cNvCxnSpPr/>
          <p:nvPr/>
        </p:nvCxnSpPr>
        <p:spPr>
          <a:xfrm flipH="1">
            <a:off x="9332875" y="2209750"/>
            <a:ext cx="899400" cy="88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486" y="341725"/>
            <a:ext cx="3772578" cy="21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Guided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Twisted pair (Unshielded UTP or Shielded STP)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Coaxial  50Ω or 75Ω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Optical Fiber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Not guided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Microwave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Infrared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Others (LIFI, HF etc)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37" name="Google Shape;537;p45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Transmission media</a:t>
            </a:r>
            <a:endParaRPr b="1" sz="2400">
              <a:solidFill>
                <a:schemeClr val="dk1"/>
              </a:solidFill>
            </a:endParaRPr>
          </a:p>
        </p:txBody>
      </p:sp>
      <p:grpSp>
        <p:nvGrpSpPr>
          <p:cNvPr id="538" name="Google Shape;538;p45"/>
          <p:cNvGrpSpPr/>
          <p:nvPr/>
        </p:nvGrpSpPr>
        <p:grpSpPr>
          <a:xfrm>
            <a:off x="9225013" y="1150175"/>
            <a:ext cx="2521800" cy="2054525"/>
            <a:chOff x="6165063" y="645125"/>
            <a:chExt cx="2521800" cy="2054525"/>
          </a:xfrm>
        </p:grpSpPr>
        <p:pic>
          <p:nvPicPr>
            <p:cNvPr id="539" name="Google Shape;539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8450" y="1251850"/>
              <a:ext cx="2153200" cy="1447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0" name="Google Shape;540;p45"/>
            <p:cNvCxnSpPr/>
            <p:nvPr/>
          </p:nvCxnSpPr>
          <p:spPr>
            <a:xfrm>
              <a:off x="6981827" y="1165505"/>
              <a:ext cx="64800" cy="17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5"/>
            <p:cNvCxnSpPr/>
            <p:nvPr/>
          </p:nvCxnSpPr>
          <p:spPr>
            <a:xfrm flipH="1">
              <a:off x="6923627" y="1173205"/>
              <a:ext cx="58200" cy="15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45"/>
            <p:cNvCxnSpPr/>
            <p:nvPr/>
          </p:nvCxnSpPr>
          <p:spPr>
            <a:xfrm>
              <a:off x="7810972" y="1165505"/>
              <a:ext cx="64800" cy="17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45"/>
            <p:cNvCxnSpPr/>
            <p:nvPr/>
          </p:nvCxnSpPr>
          <p:spPr>
            <a:xfrm flipH="1">
              <a:off x="7752772" y="1173205"/>
              <a:ext cx="58200" cy="15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5"/>
            <p:cNvCxnSpPr/>
            <p:nvPr/>
          </p:nvCxnSpPr>
          <p:spPr>
            <a:xfrm>
              <a:off x="7393580" y="1158500"/>
              <a:ext cx="64800" cy="17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45"/>
            <p:cNvCxnSpPr/>
            <p:nvPr/>
          </p:nvCxnSpPr>
          <p:spPr>
            <a:xfrm flipH="1">
              <a:off x="7335380" y="1166200"/>
              <a:ext cx="58200" cy="15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7401268" y="860705"/>
              <a:ext cx="186300" cy="46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5"/>
            <p:cNvCxnSpPr/>
            <p:nvPr/>
          </p:nvCxnSpPr>
          <p:spPr>
            <a:xfrm flipH="1">
              <a:off x="7202968" y="868405"/>
              <a:ext cx="198300" cy="46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8" name="Google Shape;548;p45"/>
            <p:cNvSpPr txBox="1"/>
            <p:nvPr/>
          </p:nvSpPr>
          <p:spPr>
            <a:xfrm>
              <a:off x="7165042" y="949925"/>
              <a:ext cx="468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700">
                  <a:solidFill>
                    <a:schemeClr val="dk1"/>
                  </a:solidFill>
                </a:rPr>
                <a:t>P1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45"/>
            <p:cNvSpPr txBox="1"/>
            <p:nvPr/>
          </p:nvSpPr>
          <p:spPr>
            <a:xfrm>
              <a:off x="7165042" y="645125"/>
              <a:ext cx="468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700">
                  <a:solidFill>
                    <a:schemeClr val="dk1"/>
                  </a:solidFill>
                </a:rPr>
                <a:t>P3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45"/>
            <p:cNvSpPr txBox="1"/>
            <p:nvPr/>
          </p:nvSpPr>
          <p:spPr>
            <a:xfrm>
              <a:off x="7569107" y="949925"/>
              <a:ext cx="468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700">
                  <a:solidFill>
                    <a:schemeClr val="dk1"/>
                  </a:solidFill>
                </a:rPr>
                <a:t>P4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45"/>
            <p:cNvSpPr txBox="1"/>
            <p:nvPr/>
          </p:nvSpPr>
          <p:spPr>
            <a:xfrm>
              <a:off x="6746283" y="949925"/>
              <a:ext cx="468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700">
                  <a:solidFill>
                    <a:schemeClr val="dk1"/>
                  </a:solidFill>
                </a:rPr>
                <a:t>P2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45"/>
            <p:cNvSpPr txBox="1"/>
            <p:nvPr/>
          </p:nvSpPr>
          <p:spPr>
            <a:xfrm>
              <a:off x="6664893" y="1444200"/>
              <a:ext cx="1476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700">
                  <a:solidFill>
                    <a:schemeClr val="dk1"/>
                  </a:solidFill>
                </a:rPr>
                <a:t>1   2</a:t>
              </a:r>
              <a:r>
                <a:rPr b="1" lang="ca-ES" sz="700">
                  <a:solidFill>
                    <a:schemeClr val="dk1"/>
                  </a:solidFill>
                </a:rPr>
                <a:t>    3   4    5    6    7   8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45"/>
            <p:cNvSpPr txBox="1"/>
            <p:nvPr/>
          </p:nvSpPr>
          <p:spPr>
            <a:xfrm>
              <a:off x="6165063" y="2243275"/>
              <a:ext cx="252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100">
                  <a:solidFill>
                    <a:schemeClr val="dk1"/>
                  </a:solidFill>
                </a:rPr>
                <a:t>RJ-45</a:t>
              </a:r>
              <a:endParaRPr b="1" sz="1100">
                <a:solidFill>
                  <a:schemeClr val="dk1"/>
                </a:solidFill>
              </a:endParaRPr>
            </a:p>
          </p:txBody>
        </p:sp>
      </p:grpSp>
      <p:pic>
        <p:nvPicPr>
          <p:cNvPr id="554" name="Google Shape;55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601" y="2956437"/>
            <a:ext cx="4406000" cy="24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5"/>
          <p:cNvSpPr txBox="1"/>
          <p:nvPr/>
        </p:nvSpPr>
        <p:spPr>
          <a:xfrm>
            <a:off x="5622825" y="55032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https://www.pinterest.es</a:t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556" name="Google Shape;556;p45"/>
          <p:cNvSpPr/>
          <p:nvPr/>
        </p:nvSpPr>
        <p:spPr>
          <a:xfrm>
            <a:off x="1133400" y="3976550"/>
            <a:ext cx="2871300" cy="6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Cat 5 100Mbps Carry 100MHz</a:t>
            </a:r>
            <a:endParaRPr/>
          </a:p>
        </p:txBody>
      </p:sp>
      <p:sp>
        <p:nvSpPr>
          <p:cNvPr id="557" name="Google Shape;557;p45"/>
          <p:cNvSpPr/>
          <p:nvPr/>
        </p:nvSpPr>
        <p:spPr>
          <a:xfrm>
            <a:off x="1133400" y="4493950"/>
            <a:ext cx="3102000" cy="6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Cat 5e 1Gbps Carry 100MHz</a:t>
            </a:r>
            <a:endParaRPr/>
          </a:p>
        </p:txBody>
      </p:sp>
      <p:sp>
        <p:nvSpPr>
          <p:cNvPr id="558" name="Google Shape;558;p45"/>
          <p:cNvSpPr/>
          <p:nvPr/>
        </p:nvSpPr>
        <p:spPr>
          <a:xfrm>
            <a:off x="1133400" y="5542425"/>
            <a:ext cx="4185900" cy="6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Cat 7 10Gbps Carry 600MHz +Shield</a:t>
            </a:r>
            <a:endParaRPr/>
          </a:p>
        </p:txBody>
      </p:sp>
      <p:sp>
        <p:nvSpPr>
          <p:cNvPr id="559" name="Google Shape;559;p45"/>
          <p:cNvSpPr/>
          <p:nvPr/>
        </p:nvSpPr>
        <p:spPr>
          <a:xfrm>
            <a:off x="1133400" y="6062513"/>
            <a:ext cx="3000000" cy="6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Cat 8 25Gbps Carry 2000MHz </a:t>
            </a:r>
            <a:endParaRPr/>
          </a:p>
        </p:txBody>
      </p:sp>
      <p:sp>
        <p:nvSpPr>
          <p:cNvPr id="560" name="Google Shape;560;p45"/>
          <p:cNvSpPr/>
          <p:nvPr/>
        </p:nvSpPr>
        <p:spPr>
          <a:xfrm>
            <a:off x="1133400" y="5027350"/>
            <a:ext cx="3763200" cy="6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Cat 6  1Gbps Carry 250MHz +Performance</a:t>
            </a:r>
            <a:endParaRPr/>
          </a:p>
        </p:txBody>
      </p:sp>
      <p:sp>
        <p:nvSpPr>
          <p:cNvPr id="561" name="Google Shape;561;p45"/>
          <p:cNvSpPr txBox="1"/>
          <p:nvPr/>
        </p:nvSpPr>
        <p:spPr>
          <a:xfrm>
            <a:off x="5851425" y="24948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Font:https://miracomosehace.com/</a:t>
            </a:r>
            <a:endParaRPr i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225" y="4493475"/>
            <a:ext cx="4003150" cy="20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569" name="Google Shape;5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25" y="297963"/>
            <a:ext cx="2826000" cy="2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925" y="331513"/>
            <a:ext cx="2736550" cy="20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476" y="415875"/>
            <a:ext cx="2668775" cy="20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927" y="2542525"/>
            <a:ext cx="2826000" cy="211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4918" y="2542526"/>
            <a:ext cx="2826016" cy="211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7262" y="2552813"/>
            <a:ext cx="2798576" cy="209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925" y="4714150"/>
            <a:ext cx="2798576" cy="20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3662488" y="6169025"/>
            <a:ext cx="434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</a:t>
            </a:r>
            <a:r>
              <a:rPr i="1" lang="ca-ES" sz="1100" u="sng">
                <a:solidFill>
                  <a:schemeClr val="hlink"/>
                </a:solidFill>
                <a:hlinkClick r:id="rId11"/>
              </a:rPr>
              <a:t>https://es.wikihow.com/crimpar-una-clavija-RJ-45</a:t>
            </a:r>
            <a:r>
              <a:rPr i="1" lang="ca-ES" sz="1100">
                <a:solidFill>
                  <a:schemeClr val="dk1"/>
                </a:solidFill>
              </a:rPr>
              <a:t> and https://www.helicateringservices.com</a:t>
            </a:r>
            <a:endParaRPr i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Guided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Twisted pair (Unshielded UTP or Shielded STP)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Coaxial  50Ω </a:t>
            </a:r>
            <a:r>
              <a:rPr lang="ca-ES"/>
              <a:t>or 75Ω(TV)</a:t>
            </a:r>
            <a:r>
              <a:rPr b="1" lang="ca-ES"/>
              <a:t> 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Optical Fiber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Not guided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Microwave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Infrared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Others (LIFI, HF etc)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Transmission media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584" name="Google Shape;584;p47"/>
          <p:cNvSpPr txBox="1"/>
          <p:nvPr/>
        </p:nvSpPr>
        <p:spPr>
          <a:xfrm>
            <a:off x="5307600" y="51984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https://miracomosehace.com/</a:t>
            </a:r>
            <a:endParaRPr i="1" sz="1100">
              <a:solidFill>
                <a:schemeClr val="dk1"/>
              </a:solidFill>
            </a:endParaRPr>
          </a:p>
        </p:txBody>
      </p:sp>
      <p:pic>
        <p:nvPicPr>
          <p:cNvPr id="585" name="Google Shape;5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425" y="2740993"/>
            <a:ext cx="4762500" cy="2457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6" name="Google Shape;586;p47"/>
          <p:cNvGraphicFramePr/>
          <p:nvPr/>
        </p:nvGraphicFramePr>
        <p:xfrm>
          <a:off x="712271" y="43103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1039675"/>
                <a:gridCol w="3332300"/>
              </a:tblGrid>
              <a:tr h="2566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COAXIAL </a:t>
                      </a:r>
                      <a:r>
                        <a:rPr lang="ca-ES"/>
                        <a:t>Bandwidth</a:t>
                      </a:r>
                      <a:r>
                        <a:rPr lang="ca-ES"/>
                        <a:t> 500MHz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 hMerge="1"/>
              </a:tr>
              <a:tr h="256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10-Base 5</a:t>
                      </a:r>
                      <a:endParaRPr sz="1400"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RG-8,RG-9,RG-11 10Mbps  500m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10-Base 2</a:t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RG-58A/U</a:t>
                      </a:r>
                      <a:r>
                        <a:rPr lang="ca-ES"/>
                        <a:t> 10Mbps  200m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7" name="Google Shape;587;p47"/>
          <p:cNvSpPr txBox="1"/>
          <p:nvPr/>
        </p:nvSpPr>
        <p:spPr>
          <a:xfrm>
            <a:off x="3972100" y="2342700"/>
            <a:ext cx="38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u="sng">
                <a:solidFill>
                  <a:schemeClr val="hlink"/>
                </a:solidFill>
                <a:hlinkClick r:id="rId4"/>
              </a:rPr>
              <a:t>Bell Labs wave machine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71" y="1605100"/>
            <a:ext cx="1992957" cy="6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8"/>
          <p:cNvSpPr/>
          <p:nvPr/>
        </p:nvSpPr>
        <p:spPr>
          <a:xfrm>
            <a:off x="9834719" y="2877150"/>
            <a:ext cx="1123200" cy="113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Guided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Twisted pair (Unshielded UTP or Shielded STP)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Coaxial  50Ω</a:t>
            </a:r>
            <a:r>
              <a:rPr b="1" lang="ca-ES"/>
              <a:t> </a:t>
            </a:r>
            <a:r>
              <a:rPr lang="ca-ES"/>
              <a:t>or 75Ω(TV)</a:t>
            </a:r>
            <a:r>
              <a:rPr b="1" lang="ca-ES"/>
              <a:t> 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Optical Fiber</a:t>
            </a:r>
            <a:endParaRPr b="1"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 u="sng">
                <a:solidFill>
                  <a:schemeClr val="hlink"/>
                </a:solidFill>
                <a:hlinkClick r:id="rId4"/>
              </a:rPr>
              <a:t>Multimode</a:t>
            </a:r>
            <a:endParaRPr b="1"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 u="sng">
                <a:solidFill>
                  <a:schemeClr val="hlink"/>
                </a:solidFill>
                <a:hlinkClick r:id="rId5"/>
              </a:rPr>
              <a:t>Monomode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Not guided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Microwave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Infrared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Others (LIFI, HF etc)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96" name="Google Shape;596;p48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Transmission media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597" name="Google Shape;597;p48"/>
          <p:cNvGraphicFramePr/>
          <p:nvPr/>
        </p:nvGraphicFramePr>
        <p:xfrm>
          <a:off x="5069821" y="4842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1992950"/>
              </a:tblGrid>
              <a:tr h="25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Snell’s law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98" name="Google Shape;598;p48"/>
          <p:cNvSpPr/>
          <p:nvPr/>
        </p:nvSpPr>
        <p:spPr>
          <a:xfrm>
            <a:off x="6292000" y="2877150"/>
            <a:ext cx="3097500" cy="24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8"/>
          <p:cNvSpPr/>
          <p:nvPr/>
        </p:nvSpPr>
        <p:spPr>
          <a:xfrm>
            <a:off x="6292000" y="3122550"/>
            <a:ext cx="3097500" cy="11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6292000" y="3652275"/>
            <a:ext cx="3097500" cy="113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8"/>
          <p:cNvSpPr/>
          <p:nvPr/>
        </p:nvSpPr>
        <p:spPr>
          <a:xfrm>
            <a:off x="6292000" y="3765375"/>
            <a:ext cx="3097500" cy="24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5942975" y="3241100"/>
            <a:ext cx="3603525" cy="400150"/>
          </a:xfrm>
          <a:custGeom>
            <a:rect b="b" l="l" r="r" t="t"/>
            <a:pathLst>
              <a:path extrusionOk="0" h="16006" w="144141">
                <a:moveTo>
                  <a:pt x="0" y="10944"/>
                </a:moveTo>
                <a:lnTo>
                  <a:pt x="49493" y="0"/>
                </a:lnTo>
                <a:lnTo>
                  <a:pt x="75843" y="16006"/>
                </a:lnTo>
                <a:lnTo>
                  <a:pt x="105487" y="0"/>
                </a:lnTo>
                <a:lnTo>
                  <a:pt x="144141" y="9604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03" name="Google Shape;603;p48"/>
          <p:cNvSpPr/>
          <p:nvPr/>
        </p:nvSpPr>
        <p:spPr>
          <a:xfrm>
            <a:off x="10056767" y="3131983"/>
            <a:ext cx="683400" cy="6429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8"/>
          <p:cNvSpPr/>
          <p:nvPr/>
        </p:nvSpPr>
        <p:spPr>
          <a:xfrm>
            <a:off x="10195300" y="3241100"/>
            <a:ext cx="415200" cy="41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5" name="Google Shape;605;p48"/>
          <p:cNvCxnSpPr>
            <a:stCxn id="593" idx="0"/>
          </p:cNvCxnSpPr>
          <p:nvPr/>
        </p:nvCxnSpPr>
        <p:spPr>
          <a:xfrm flipH="1" rot="10800000">
            <a:off x="10396319" y="2603550"/>
            <a:ext cx="150000" cy="2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6" name="Google Shape;606;p48"/>
          <p:cNvSpPr txBox="1"/>
          <p:nvPr/>
        </p:nvSpPr>
        <p:spPr>
          <a:xfrm>
            <a:off x="10396325" y="2358150"/>
            <a:ext cx="84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chemeClr val="dk1"/>
                </a:solidFill>
              </a:rPr>
              <a:t>Coating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607" name="Google Shape;607;p48"/>
          <p:cNvCxnSpPr/>
          <p:nvPr/>
        </p:nvCxnSpPr>
        <p:spPr>
          <a:xfrm>
            <a:off x="10610500" y="3450650"/>
            <a:ext cx="4737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8" name="Google Shape;608;p48"/>
          <p:cNvSpPr txBox="1"/>
          <p:nvPr/>
        </p:nvSpPr>
        <p:spPr>
          <a:xfrm>
            <a:off x="11039250" y="3703425"/>
            <a:ext cx="84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chemeClr val="dk1"/>
                </a:solidFill>
              </a:rPr>
              <a:t>Core (n1)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609" name="Google Shape;609;p48"/>
          <p:cNvCxnSpPr>
            <a:stCxn id="603" idx="7"/>
          </p:cNvCxnSpPr>
          <p:nvPr/>
        </p:nvCxnSpPr>
        <p:spPr>
          <a:xfrm flipH="1" rot="10800000">
            <a:off x="10640085" y="3056334"/>
            <a:ext cx="444000" cy="1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10" name="Google Shape;610;p48"/>
          <p:cNvSpPr txBox="1"/>
          <p:nvPr/>
        </p:nvSpPr>
        <p:spPr>
          <a:xfrm>
            <a:off x="11010975" y="2815200"/>
            <a:ext cx="84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chemeClr val="dk1"/>
                </a:solidFill>
              </a:rPr>
              <a:t>Cladding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chemeClr val="dk1"/>
                </a:solidFill>
              </a:rPr>
              <a:t>(n2)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611" name="Google Shape;61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9363" y="67200"/>
            <a:ext cx="2357476" cy="24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5500" y="938144"/>
            <a:ext cx="1691875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9000" y="3214688"/>
            <a:ext cx="6858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8"/>
          <p:cNvSpPr txBox="1"/>
          <p:nvPr/>
        </p:nvSpPr>
        <p:spPr>
          <a:xfrm>
            <a:off x="4354875" y="3195213"/>
            <a:ext cx="84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chemeClr val="dk1"/>
                </a:solidFill>
              </a:rPr>
              <a:t>If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615" name="Google Shape;615;p48"/>
          <p:cNvSpPr txBox="1"/>
          <p:nvPr/>
        </p:nvSpPr>
        <p:spPr>
          <a:xfrm>
            <a:off x="4354875" y="3506775"/>
            <a:ext cx="211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chemeClr val="dk1"/>
                </a:solidFill>
              </a:rPr>
              <a:t>All signal are reflected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616" name="Google Shape;616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9000" y="4134900"/>
            <a:ext cx="4037277" cy="26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56075" y="4434450"/>
            <a:ext cx="2262524" cy="20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8"/>
          <p:cNvSpPr txBox="1"/>
          <p:nvPr/>
        </p:nvSpPr>
        <p:spPr>
          <a:xfrm>
            <a:off x="1236350" y="6504000"/>
            <a:ext cx="321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https://www.profesionalreview.com/redes/</a:t>
            </a:r>
            <a:endParaRPr i="1" sz="1100">
              <a:solidFill>
                <a:schemeClr val="dk1"/>
              </a:solidFill>
            </a:endParaRPr>
          </a:p>
        </p:txBody>
      </p:sp>
      <p:pic>
        <p:nvPicPr>
          <p:cNvPr id="619" name="Google Shape;619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29313" y="4434450"/>
            <a:ext cx="2454745" cy="229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9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Guided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Twisted pair (Unshielded UTP or Shielded STP)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Coaxial  50Ω</a:t>
            </a:r>
            <a:r>
              <a:rPr b="1" lang="ca-ES"/>
              <a:t> </a:t>
            </a:r>
            <a:r>
              <a:rPr lang="ca-ES"/>
              <a:t>or 75Ω(TV)</a:t>
            </a:r>
            <a:r>
              <a:rPr b="1" lang="ca-ES"/>
              <a:t> 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Optical Fiber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Not guided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Microwave</a:t>
            </a:r>
            <a:endParaRPr b="1"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R</a:t>
            </a:r>
            <a:r>
              <a:rPr b="1" lang="ca-ES"/>
              <a:t>ight of way allowed</a:t>
            </a:r>
            <a:endParaRPr b="1"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Poor performance with obstacles</a:t>
            </a:r>
            <a:endParaRPr b="1"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Authorization required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Infrared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Others (LIFI, HF etc)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26" name="Google Shape;626;p49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Transmission media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627" name="Google Shape;627;p49"/>
          <p:cNvSpPr txBox="1"/>
          <p:nvPr/>
        </p:nvSpPr>
        <p:spPr>
          <a:xfrm>
            <a:off x="6603875" y="3534000"/>
            <a:ext cx="321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https://www.forbes.com/</a:t>
            </a:r>
            <a:endParaRPr i="1" sz="1100">
              <a:solidFill>
                <a:schemeClr val="dk1"/>
              </a:solidFill>
            </a:endParaRPr>
          </a:p>
        </p:txBody>
      </p:sp>
      <p:pic>
        <p:nvPicPr>
          <p:cNvPr id="628" name="Google Shape;6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150" y="572325"/>
            <a:ext cx="5177424" cy="28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9"/>
          <p:cNvSpPr/>
          <p:nvPr/>
        </p:nvSpPr>
        <p:spPr>
          <a:xfrm>
            <a:off x="8631450" y="2811125"/>
            <a:ext cx="877200" cy="65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9"/>
          <p:cNvSpPr/>
          <p:nvPr/>
        </p:nvSpPr>
        <p:spPr>
          <a:xfrm>
            <a:off x="5942975" y="4677775"/>
            <a:ext cx="1707425" cy="416200"/>
          </a:xfrm>
          <a:custGeom>
            <a:rect b="b" l="l" r="r" t="t"/>
            <a:pathLst>
              <a:path extrusionOk="0" h="16648" w="68297">
                <a:moveTo>
                  <a:pt x="0" y="11743"/>
                </a:moveTo>
                <a:cubicBezTo>
                  <a:pt x="5786" y="9793"/>
                  <a:pt x="23331" y="-772"/>
                  <a:pt x="34714" y="45"/>
                </a:cubicBezTo>
                <a:cubicBezTo>
                  <a:pt x="46097" y="863"/>
                  <a:pt x="62700" y="13881"/>
                  <a:pt x="68297" y="16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1" name="Google Shape;631;p49"/>
          <p:cNvSpPr/>
          <p:nvPr/>
        </p:nvSpPr>
        <p:spPr>
          <a:xfrm>
            <a:off x="6310875" y="4141225"/>
            <a:ext cx="386750" cy="528250"/>
          </a:xfrm>
          <a:custGeom>
            <a:rect b="b" l="l" r="r" t="t"/>
            <a:pathLst>
              <a:path extrusionOk="0" h="21130" w="15470">
                <a:moveTo>
                  <a:pt x="1509" y="18866"/>
                </a:moveTo>
                <a:lnTo>
                  <a:pt x="0" y="6791"/>
                </a:lnTo>
                <a:lnTo>
                  <a:pt x="3018" y="0"/>
                </a:lnTo>
                <a:lnTo>
                  <a:pt x="15470" y="18489"/>
                </a:lnTo>
                <a:lnTo>
                  <a:pt x="8678" y="2113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2" name="Google Shape;632;p49"/>
          <p:cNvSpPr/>
          <p:nvPr/>
        </p:nvSpPr>
        <p:spPr>
          <a:xfrm>
            <a:off x="6508975" y="4311000"/>
            <a:ext cx="169800" cy="160375"/>
          </a:xfrm>
          <a:custGeom>
            <a:rect b="b" l="l" r="r" t="t"/>
            <a:pathLst>
              <a:path extrusionOk="0" h="6415" w="6792">
                <a:moveTo>
                  <a:pt x="0" y="378"/>
                </a:moveTo>
                <a:lnTo>
                  <a:pt x="6792" y="0"/>
                </a:lnTo>
                <a:lnTo>
                  <a:pt x="3773" y="641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3" name="Google Shape;633;p49"/>
          <p:cNvSpPr/>
          <p:nvPr/>
        </p:nvSpPr>
        <p:spPr>
          <a:xfrm>
            <a:off x="6282575" y="4622300"/>
            <a:ext cx="226400" cy="198100"/>
          </a:xfrm>
          <a:custGeom>
            <a:rect b="b" l="l" r="r" t="t"/>
            <a:pathLst>
              <a:path extrusionOk="0" h="7924" w="9056">
                <a:moveTo>
                  <a:pt x="3018" y="0"/>
                </a:moveTo>
                <a:lnTo>
                  <a:pt x="0" y="7924"/>
                </a:lnTo>
                <a:lnTo>
                  <a:pt x="9056" y="5283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4" name="Google Shape;634;p49"/>
          <p:cNvSpPr/>
          <p:nvPr/>
        </p:nvSpPr>
        <p:spPr>
          <a:xfrm>
            <a:off x="7131575" y="4009159"/>
            <a:ext cx="386750" cy="330150"/>
          </a:xfrm>
          <a:custGeom>
            <a:rect b="b" l="l" r="r" t="t"/>
            <a:pathLst>
              <a:path extrusionOk="0" h="13206" w="15470">
                <a:moveTo>
                  <a:pt x="1886" y="0"/>
                </a:moveTo>
                <a:lnTo>
                  <a:pt x="0" y="3773"/>
                </a:lnTo>
                <a:lnTo>
                  <a:pt x="11697" y="13206"/>
                </a:lnTo>
                <a:lnTo>
                  <a:pt x="15470" y="7924"/>
                </a:lnTo>
                <a:close/>
              </a:path>
            </a:pathLst>
          </a:cu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5" name="Google Shape;635;p49"/>
          <p:cNvSpPr/>
          <p:nvPr/>
        </p:nvSpPr>
        <p:spPr>
          <a:xfrm>
            <a:off x="7640975" y="4339309"/>
            <a:ext cx="556550" cy="499975"/>
          </a:xfrm>
          <a:custGeom>
            <a:rect b="b" l="l" r="r" t="t"/>
            <a:pathLst>
              <a:path extrusionOk="0" h="19999" w="22262">
                <a:moveTo>
                  <a:pt x="3773" y="0"/>
                </a:moveTo>
                <a:lnTo>
                  <a:pt x="0" y="5660"/>
                </a:lnTo>
                <a:lnTo>
                  <a:pt x="16225" y="19999"/>
                </a:lnTo>
                <a:lnTo>
                  <a:pt x="22262" y="10943"/>
                </a:lnTo>
                <a:close/>
              </a:path>
            </a:pathLst>
          </a:cu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6" name="Google Shape;636;p49"/>
          <p:cNvSpPr/>
          <p:nvPr/>
        </p:nvSpPr>
        <p:spPr>
          <a:xfrm>
            <a:off x="7490034" y="4244242"/>
            <a:ext cx="169800" cy="198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9"/>
          <p:cNvSpPr txBox="1"/>
          <p:nvPr/>
        </p:nvSpPr>
        <p:spPr>
          <a:xfrm>
            <a:off x="6738725" y="5101350"/>
            <a:ext cx="17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200">
                <a:solidFill>
                  <a:schemeClr val="dk1"/>
                </a:solidFill>
              </a:rPr>
              <a:t>&gt;1GHz travel straight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638" name="Google Shape;638;p49"/>
          <p:cNvCxnSpPr>
            <a:endCxn id="636" idx="2"/>
          </p:cNvCxnSpPr>
          <p:nvPr/>
        </p:nvCxnSpPr>
        <p:spPr>
          <a:xfrm>
            <a:off x="6678834" y="4311142"/>
            <a:ext cx="8112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39" name="Google Shape;6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850" y="4986593"/>
            <a:ext cx="19621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075" y="3306000"/>
            <a:ext cx="2875699" cy="28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0"/>
          <p:cNvSpPr txBox="1"/>
          <p:nvPr/>
        </p:nvSpPr>
        <p:spPr>
          <a:xfrm>
            <a:off x="4121925" y="6181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Font:https://mandoadistanciaparatv.com/</a:t>
            </a:r>
            <a:endParaRPr/>
          </a:p>
        </p:txBody>
      </p:sp>
      <p:sp>
        <p:nvSpPr>
          <p:cNvPr id="646" name="Google Shape;646;p50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Guided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Twisted pair (Unshielded UTP or Shielded STP)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Coaxial  50Ω</a:t>
            </a:r>
            <a:r>
              <a:rPr b="1" lang="ca-ES"/>
              <a:t> </a:t>
            </a:r>
            <a:r>
              <a:rPr lang="ca-ES"/>
              <a:t>or 75Ω(TV)</a:t>
            </a:r>
            <a:r>
              <a:rPr b="1" lang="ca-ES"/>
              <a:t> 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Optical Fiber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Not guided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Microwave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Infrared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Others (LIFI, HF,  etc)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48" name="Google Shape;648;p50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Transmission media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6603875" y="3534000"/>
            <a:ext cx="515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https://movitherm.com/knowledgebase/thermal-infrared-imaging-explained/</a:t>
            </a:r>
            <a:endParaRPr i="1" sz="1100">
              <a:solidFill>
                <a:schemeClr val="dk1"/>
              </a:solidFill>
            </a:endParaRPr>
          </a:p>
        </p:txBody>
      </p:sp>
      <p:pic>
        <p:nvPicPr>
          <p:cNvPr id="650" name="Google Shape;6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975" y="218318"/>
            <a:ext cx="5661796" cy="324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74" y="4192775"/>
            <a:ext cx="3733270" cy="1848563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0"/>
          <p:cNvSpPr txBox="1"/>
          <p:nvPr/>
        </p:nvSpPr>
        <p:spPr>
          <a:xfrm>
            <a:off x="997725" y="6181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https://support.polar.com/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59" name="Google Shape;6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800" y="2171700"/>
            <a:ext cx="6178501" cy="38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1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Base Band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Modulated</a:t>
            </a:r>
            <a:r>
              <a:rPr lang="ca-ES"/>
              <a:t> Band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Digital Modulations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Multiple access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1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Transmission </a:t>
            </a:r>
            <a:r>
              <a:rPr lang="ca-ES" sz="2400">
                <a:solidFill>
                  <a:schemeClr val="dk1"/>
                </a:solidFill>
              </a:rPr>
              <a:t>techniques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68" name="Google Shape;6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050" y="1884375"/>
            <a:ext cx="66119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2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Base Band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Modulated Band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Digital Modulations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Multiple access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2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Transmission techniques 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677" name="Google Shape;6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050" y="131375"/>
            <a:ext cx="6742125" cy="50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3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Base Band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Modulated Band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Digital Modulations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Multiple access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3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Transmission techniques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680" name="Google Shape;68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75" y="3341738"/>
            <a:ext cx="518160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3"/>
          <p:cNvSpPr txBox="1"/>
          <p:nvPr/>
        </p:nvSpPr>
        <p:spPr>
          <a:xfrm>
            <a:off x="871075" y="6357900"/>
            <a:ext cx="661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/>
              <a:t>People from other class who don't known </a:t>
            </a:r>
            <a:r>
              <a:rPr lang="ca-ES" sz="800" u="sng">
                <a:solidFill>
                  <a:schemeClr val="hlink"/>
                </a:solidFill>
                <a:hlinkClick r:id="rId5"/>
              </a:rPr>
              <a:t>Complex numbers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Index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Introduction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Types of networks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Classification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OSI Model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TCP/IP vs OSI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Network Acces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IEEE </a:t>
            </a:r>
            <a:r>
              <a:rPr lang="ca-ES"/>
              <a:t>Standards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Transmission</a:t>
            </a:r>
            <a:r>
              <a:rPr lang="ca-ES"/>
              <a:t> media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Transmission techniques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Disturbances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Services and Functions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Internet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IPv4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ARP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Netplan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Routing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Network</a:t>
            </a:r>
            <a:r>
              <a:rPr lang="ca-ES" sz="2400">
                <a:solidFill>
                  <a:schemeClr val="dk1"/>
                </a:solidFill>
              </a:rPr>
              <a:t> systems 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4339675" y="2017225"/>
            <a:ext cx="42510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Transport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Function, Services and Primitives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Public and Private keys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SSH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Application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SCP and RCP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LZW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DNS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DHCP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688" name="Google Shape;688;p54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Base Band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Modulated Band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Digital Modulations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Multiple access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Time Division Multiple Access TDMA 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Frequency Division Multiple Access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Code Division Multiple Acces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TDMA/FDMA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Spread Spectrum Multiple Access SSMA</a:t>
            </a:r>
            <a:endParaRPr b="1"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Direct </a:t>
            </a:r>
            <a:r>
              <a:rPr b="1" lang="ca-ES"/>
              <a:t>Sequence</a:t>
            </a:r>
            <a:r>
              <a:rPr b="1" lang="ca-ES"/>
              <a:t> </a:t>
            </a:r>
            <a:r>
              <a:rPr b="1" lang="ca-ES"/>
              <a:t>Spread</a:t>
            </a:r>
            <a:r>
              <a:rPr b="1" lang="ca-ES"/>
              <a:t> Spectrum DSSS</a:t>
            </a:r>
            <a:endParaRPr b="1"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Frequency Hopping FHSS</a:t>
            </a:r>
            <a:endParaRPr b="1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4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Transmission techniques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690" name="Google Shape;6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102" y="964525"/>
            <a:ext cx="5007749" cy="18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900" y="2957981"/>
            <a:ext cx="23907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700" y="4862977"/>
            <a:ext cx="3550400" cy="16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7738" y="4691706"/>
            <a:ext cx="3296525" cy="195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19525" y="5172350"/>
            <a:ext cx="3681050" cy="10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01" name="Google Shape;701;p55"/>
          <p:cNvSpPr txBox="1"/>
          <p:nvPr>
            <p:ph idx="1" type="body"/>
          </p:nvPr>
        </p:nvSpPr>
        <p:spPr>
          <a:xfrm>
            <a:off x="677325" y="1779593"/>
            <a:ext cx="85968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Atenuattion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Distortion </a:t>
            </a:r>
            <a:r>
              <a:rPr lang="ca-ES"/>
              <a:t>phase</a:t>
            </a:r>
            <a:r>
              <a:rPr lang="ca-ES"/>
              <a:t> or frequency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Noise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Thermal</a:t>
            </a:r>
            <a:r>
              <a:rPr lang="ca-ES"/>
              <a:t> (Electronics </a:t>
            </a:r>
            <a:r>
              <a:rPr lang="ca-ES"/>
              <a:t>components</a:t>
            </a:r>
            <a:r>
              <a:rPr lang="ca-ES"/>
              <a:t>)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Intermodulation (Other frequencies)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Crosstalk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Impulsive (Spikes)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Echoes(multipath)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	</a:t>
            </a:r>
            <a:endParaRPr/>
          </a:p>
        </p:txBody>
      </p:sp>
      <p:sp>
        <p:nvSpPr>
          <p:cNvPr id="702" name="Google Shape;702;p55"/>
          <p:cNvSpPr/>
          <p:nvPr/>
        </p:nvSpPr>
        <p:spPr>
          <a:xfrm>
            <a:off x="677302" y="1317925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Disturbances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703" name="Google Shape;7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150" y="361449"/>
            <a:ext cx="2819275" cy="17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5"/>
          <p:cNvSpPr txBox="1"/>
          <p:nvPr/>
        </p:nvSpPr>
        <p:spPr>
          <a:xfrm>
            <a:off x="1047750" y="4777750"/>
            <a:ext cx="574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3F3F3F"/>
                </a:solidFill>
              </a:rPr>
              <a:t>C = 2B log2 M</a:t>
            </a:r>
            <a:endParaRPr b="1"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Where </a:t>
            </a:r>
            <a:endParaRPr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 C = Capacity of the channel</a:t>
            </a:r>
            <a:endParaRPr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 B = Bandwidth</a:t>
            </a:r>
            <a:endParaRPr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 M = Number of discrete signal or voltage level</a:t>
            </a:r>
            <a:endParaRPr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 S = Signal</a:t>
            </a:r>
            <a:endParaRPr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 N = </a:t>
            </a:r>
            <a:r>
              <a:rPr lang="ca-ES" sz="1600" u="sng">
                <a:solidFill>
                  <a:schemeClr val="hlink"/>
                </a:solidFill>
                <a:hlinkClick r:id="rId4"/>
              </a:rPr>
              <a:t>Noise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705" name="Google Shape;705;p55"/>
          <p:cNvSpPr txBox="1"/>
          <p:nvPr/>
        </p:nvSpPr>
        <p:spPr>
          <a:xfrm>
            <a:off x="4876800" y="4777750"/>
            <a:ext cx="397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3F3F3F"/>
                </a:solidFill>
              </a:rPr>
              <a:t>C</a:t>
            </a:r>
            <a:r>
              <a:rPr b="1" lang="ca-ES" sz="1600">
                <a:solidFill>
                  <a:srgbClr val="3F3F3F"/>
                </a:solidFill>
              </a:rPr>
              <a:t> = B log2(1+S/N) bps</a:t>
            </a:r>
            <a:endParaRPr/>
          </a:p>
        </p:txBody>
      </p:sp>
      <p:sp>
        <p:nvSpPr>
          <p:cNvPr id="706" name="Google Shape;706;p55"/>
          <p:cNvSpPr txBox="1"/>
          <p:nvPr/>
        </p:nvSpPr>
        <p:spPr>
          <a:xfrm>
            <a:off x="624900" y="4340175"/>
            <a:ext cx="397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3F3F3F"/>
                </a:solidFill>
              </a:rPr>
              <a:t>Nyquist  f&gt;=2B</a:t>
            </a:r>
            <a:endParaRPr/>
          </a:p>
        </p:txBody>
      </p:sp>
      <p:sp>
        <p:nvSpPr>
          <p:cNvPr id="707" name="Google Shape;707;p55"/>
          <p:cNvSpPr txBox="1"/>
          <p:nvPr/>
        </p:nvSpPr>
        <p:spPr>
          <a:xfrm>
            <a:off x="4877900" y="4434850"/>
            <a:ext cx="397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3F3F3F"/>
                </a:solidFill>
              </a:rPr>
              <a:t>Shannon</a:t>
            </a:r>
            <a:endParaRPr/>
          </a:p>
        </p:txBody>
      </p:sp>
      <p:sp>
        <p:nvSpPr>
          <p:cNvPr id="708" name="Google Shape;708;p55"/>
          <p:cNvSpPr txBox="1"/>
          <p:nvPr/>
        </p:nvSpPr>
        <p:spPr>
          <a:xfrm>
            <a:off x="3689175" y="6121800"/>
            <a:ext cx="476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https://en.wikipedia.org/wiki/Shannon%E2%80%93Hartley_theorem</a:t>
            </a:r>
            <a:endParaRPr/>
          </a:p>
        </p:txBody>
      </p:sp>
      <p:sp>
        <p:nvSpPr>
          <p:cNvPr id="709" name="Google Shape;709;p55"/>
          <p:cNvSpPr txBox="1"/>
          <p:nvPr/>
        </p:nvSpPr>
        <p:spPr>
          <a:xfrm>
            <a:off x="7226400" y="605200"/>
            <a:ext cx="3942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>
                <a:solidFill>
                  <a:srgbClr val="3F3F3F"/>
                </a:solidFill>
              </a:rPr>
              <a:t>A (dB) = 10 log10 (PotT/PotR)</a:t>
            </a:r>
            <a:endParaRPr b="1"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Where </a:t>
            </a:r>
            <a:endParaRPr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 A = Attenuation</a:t>
            </a:r>
            <a:endParaRPr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 PotT = Power Transmitted </a:t>
            </a:r>
            <a:endParaRPr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rgbClr val="3F3F3F"/>
                </a:solidFill>
              </a:rPr>
              <a:t> PotR = Power Received</a:t>
            </a:r>
            <a:endParaRPr sz="1600">
              <a:solidFill>
                <a:srgbClr val="3F3F3F"/>
              </a:solidFill>
            </a:endParaRPr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</a:endParaRPr>
          </a:p>
        </p:txBody>
      </p:sp>
      <p:pic>
        <p:nvPicPr>
          <p:cNvPr id="710" name="Google Shape;71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275" y="2803300"/>
            <a:ext cx="1560925" cy="14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5"/>
          <p:cNvSpPr txBox="1"/>
          <p:nvPr/>
        </p:nvSpPr>
        <p:spPr>
          <a:xfrm>
            <a:off x="6004750" y="2803300"/>
            <a:ext cx="8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Π</a:t>
            </a:r>
            <a:r>
              <a:rPr lang="ca-ES"/>
              <a:t>(t/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ca-ES"/>
              <a:t>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5"/>
          <p:cNvSpPr txBox="1"/>
          <p:nvPr/>
        </p:nvSpPr>
        <p:spPr>
          <a:xfrm>
            <a:off x="5702975" y="3860138"/>
            <a:ext cx="3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/>
          </a:p>
        </p:txBody>
      </p:sp>
      <p:sp>
        <p:nvSpPr>
          <p:cNvPr id="713" name="Google Shape;713;p55"/>
          <p:cNvSpPr txBox="1"/>
          <p:nvPr/>
        </p:nvSpPr>
        <p:spPr>
          <a:xfrm>
            <a:off x="6543300" y="3710650"/>
            <a:ext cx="3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/>
          </a:p>
        </p:txBody>
      </p:sp>
      <p:cxnSp>
        <p:nvCxnSpPr>
          <p:cNvPr id="714" name="Google Shape;714;p55"/>
          <p:cNvCxnSpPr/>
          <p:nvPr/>
        </p:nvCxnSpPr>
        <p:spPr>
          <a:xfrm flipH="1">
            <a:off x="5985100" y="3403900"/>
            <a:ext cx="943200" cy="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55"/>
          <p:cNvSpPr txBox="1"/>
          <p:nvPr/>
        </p:nvSpPr>
        <p:spPr>
          <a:xfrm>
            <a:off x="6928300" y="3128800"/>
            <a:ext cx="8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Echo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1289" y="2879712"/>
            <a:ext cx="1966597" cy="14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5"/>
          <p:cNvSpPr txBox="1"/>
          <p:nvPr/>
        </p:nvSpPr>
        <p:spPr>
          <a:xfrm>
            <a:off x="8895876" y="4023225"/>
            <a:ext cx="113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1/</a:t>
            </a:r>
            <a:r>
              <a:rPr lang="ca-E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 , 2/</a:t>
            </a:r>
            <a:r>
              <a:rPr lang="ca-ES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 , 3/T ...</a:t>
            </a:r>
            <a:endParaRPr sz="900"/>
          </a:p>
        </p:txBody>
      </p:sp>
      <p:cxnSp>
        <p:nvCxnSpPr>
          <p:cNvPr id="718" name="Google Shape;718;p55"/>
          <p:cNvCxnSpPr/>
          <p:nvPr/>
        </p:nvCxnSpPr>
        <p:spPr>
          <a:xfrm rot="10800000">
            <a:off x="9102150" y="3759899"/>
            <a:ext cx="1800" cy="13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55"/>
          <p:cNvCxnSpPr/>
          <p:nvPr/>
        </p:nvCxnSpPr>
        <p:spPr>
          <a:xfrm rot="10800000">
            <a:off x="8912851" y="3762301"/>
            <a:ext cx="1800" cy="13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55"/>
          <p:cNvCxnSpPr/>
          <p:nvPr/>
        </p:nvCxnSpPr>
        <p:spPr>
          <a:xfrm rot="10800000">
            <a:off x="9008701" y="3759899"/>
            <a:ext cx="1800" cy="13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5"/>
          <p:cNvSpPr txBox="1"/>
          <p:nvPr/>
        </p:nvSpPr>
        <p:spPr>
          <a:xfrm>
            <a:off x="8958000" y="2789775"/>
            <a:ext cx="10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ca-ES"/>
              <a:t>sinc(f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5"/>
          <p:cNvSpPr txBox="1"/>
          <p:nvPr/>
        </p:nvSpPr>
        <p:spPr>
          <a:xfrm>
            <a:off x="9819900" y="3710650"/>
            <a:ext cx="3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endParaRPr/>
          </a:p>
        </p:txBody>
      </p:sp>
      <p:sp>
        <p:nvSpPr>
          <p:cNvPr id="723" name="Google Shape;723;p55"/>
          <p:cNvSpPr txBox="1"/>
          <p:nvPr/>
        </p:nvSpPr>
        <p:spPr>
          <a:xfrm>
            <a:off x="8747950" y="4479700"/>
            <a:ext cx="288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x0·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Π</a:t>
            </a:r>
            <a:r>
              <a:rPr lang="ca-ES"/>
              <a:t>(t/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ca-ES"/>
              <a:t>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x1·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Π</a:t>
            </a:r>
            <a:r>
              <a:rPr lang="ca-ES">
                <a:solidFill>
                  <a:schemeClr val="dk1"/>
                </a:solidFill>
              </a:rPr>
              <a:t>(t/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ca-ES">
                <a:solidFill>
                  <a:schemeClr val="dk1"/>
                </a:solidFill>
              </a:rPr>
              <a:t>)· e^(j2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Πt</a:t>
            </a:r>
            <a:r>
              <a:rPr lang="ca-ES">
                <a:solidFill>
                  <a:schemeClr val="dk1"/>
                </a:solidFill>
              </a:rPr>
              <a:t>1/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>
                <a:solidFill>
                  <a:schemeClr val="dk1"/>
                </a:solidFill>
              </a:rPr>
              <a:t>xn·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Π</a:t>
            </a:r>
            <a:r>
              <a:rPr lang="ca-ES">
                <a:solidFill>
                  <a:schemeClr val="dk1"/>
                </a:solidFill>
              </a:rPr>
              <a:t>(t/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ca-ES">
                <a:solidFill>
                  <a:schemeClr val="dk1"/>
                </a:solidFill>
              </a:rPr>
              <a:t>) · e^(j2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Πt</a:t>
            </a:r>
            <a:r>
              <a:rPr lang="ca-ES">
                <a:solidFill>
                  <a:schemeClr val="dk1"/>
                </a:solidFill>
              </a:rPr>
              <a:t>N/</a:t>
            </a:r>
            <a:r>
              <a:rPr lang="ca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5"/>
          <p:cNvSpPr/>
          <p:nvPr/>
        </p:nvSpPr>
        <p:spPr>
          <a:xfrm rot="134625">
            <a:off x="10051471" y="3404484"/>
            <a:ext cx="1685792" cy="113456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9A337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Other sinc in each zero is OFDM principle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6"/>
          <p:cNvSpPr txBox="1"/>
          <p:nvPr/>
        </p:nvSpPr>
        <p:spPr>
          <a:xfrm rot="-5400000">
            <a:off x="3491675" y="1314025"/>
            <a:ext cx="11301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Optical FIber</a:t>
            </a:r>
            <a:endParaRPr sz="1200"/>
          </a:p>
        </p:txBody>
      </p:sp>
      <p:sp>
        <p:nvSpPr>
          <p:cNvPr id="730" name="Google Shape;730;p56"/>
          <p:cNvSpPr txBox="1"/>
          <p:nvPr/>
        </p:nvSpPr>
        <p:spPr>
          <a:xfrm rot="-5400000">
            <a:off x="7532725" y="1314025"/>
            <a:ext cx="1130100" cy="615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Bluetooth</a:t>
            </a:r>
            <a:endParaRPr/>
          </a:p>
        </p:txBody>
      </p:sp>
      <p:sp>
        <p:nvSpPr>
          <p:cNvPr id="731" name="Google Shape;731;p56"/>
          <p:cNvSpPr txBox="1"/>
          <p:nvPr/>
        </p:nvSpPr>
        <p:spPr>
          <a:xfrm rot="-5400000">
            <a:off x="8817275" y="1429375"/>
            <a:ext cx="1130100" cy="3849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900"/>
              <a:t>MEDIA ACCES CONTROL</a:t>
            </a:r>
            <a:endParaRPr sz="500"/>
          </a:p>
        </p:txBody>
      </p:sp>
      <p:sp>
        <p:nvSpPr>
          <p:cNvPr id="732" name="Google Shape;732;p5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733" name="Google Shape;733;p56"/>
          <p:cNvSpPr/>
          <p:nvPr/>
        </p:nvSpPr>
        <p:spPr>
          <a:xfrm>
            <a:off x="2375576" y="163975"/>
            <a:ext cx="28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 u="sng">
                <a:solidFill>
                  <a:schemeClr val="hlink"/>
                </a:solidFill>
                <a:hlinkClick r:id="rId3"/>
              </a:rPr>
              <a:t>IEEE STANDARDS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734" name="Google Shape;734;p56"/>
          <p:cNvSpPr txBox="1"/>
          <p:nvPr/>
        </p:nvSpPr>
        <p:spPr>
          <a:xfrm rot="-5400000">
            <a:off x="461450" y="1117975"/>
            <a:ext cx="15222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Management</a:t>
            </a:r>
            <a:endParaRPr/>
          </a:p>
        </p:txBody>
      </p:sp>
      <p:sp>
        <p:nvSpPr>
          <p:cNvPr id="735" name="Google Shape;735;p56"/>
          <p:cNvSpPr txBox="1"/>
          <p:nvPr/>
        </p:nvSpPr>
        <p:spPr>
          <a:xfrm rot="-5400000">
            <a:off x="-224350" y="1117975"/>
            <a:ext cx="15222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General view</a:t>
            </a:r>
            <a:endParaRPr/>
          </a:p>
        </p:txBody>
      </p:sp>
      <p:sp>
        <p:nvSpPr>
          <p:cNvPr id="736" name="Google Shape;736;p56"/>
          <p:cNvSpPr txBox="1"/>
          <p:nvPr/>
        </p:nvSpPr>
        <p:spPr>
          <a:xfrm rot="-5400000">
            <a:off x="1343300" y="1314025"/>
            <a:ext cx="1130100" cy="6156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/>
              <a:t>CSMA/CD Ethernet</a:t>
            </a:r>
            <a:endParaRPr sz="800"/>
          </a:p>
        </p:txBody>
      </p:sp>
      <p:sp>
        <p:nvSpPr>
          <p:cNvPr id="737" name="Google Shape;737;p56"/>
          <p:cNvSpPr txBox="1"/>
          <p:nvPr/>
        </p:nvSpPr>
        <p:spPr>
          <a:xfrm rot="-5400000">
            <a:off x="2029100" y="1314025"/>
            <a:ext cx="1130100" cy="61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Token Bus</a:t>
            </a:r>
            <a:endParaRPr/>
          </a:p>
        </p:txBody>
      </p:sp>
      <p:sp>
        <p:nvSpPr>
          <p:cNvPr id="738" name="Google Shape;738;p56"/>
          <p:cNvSpPr txBox="1"/>
          <p:nvPr/>
        </p:nvSpPr>
        <p:spPr>
          <a:xfrm rot="-5400000">
            <a:off x="2765825" y="1314025"/>
            <a:ext cx="11301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Token Ring</a:t>
            </a:r>
            <a:endParaRPr/>
          </a:p>
        </p:txBody>
      </p:sp>
      <p:sp>
        <p:nvSpPr>
          <p:cNvPr id="739" name="Google Shape;739;p56"/>
          <p:cNvSpPr txBox="1"/>
          <p:nvPr/>
        </p:nvSpPr>
        <p:spPr>
          <a:xfrm>
            <a:off x="4474775" y="1041775"/>
            <a:ext cx="3216600" cy="4149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802.11 WLAN</a:t>
            </a:r>
            <a:endParaRPr/>
          </a:p>
        </p:txBody>
      </p:sp>
      <p:sp>
        <p:nvSpPr>
          <p:cNvPr id="740" name="Google Shape;740;p56"/>
          <p:cNvSpPr txBox="1"/>
          <p:nvPr/>
        </p:nvSpPr>
        <p:spPr>
          <a:xfrm>
            <a:off x="4474775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802.11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IR</a:t>
            </a:r>
            <a:endParaRPr sz="1000"/>
          </a:p>
        </p:txBody>
      </p:sp>
      <p:sp>
        <p:nvSpPr>
          <p:cNvPr id="741" name="Google Shape;741;p56"/>
          <p:cNvSpPr txBox="1"/>
          <p:nvPr/>
        </p:nvSpPr>
        <p:spPr>
          <a:xfrm>
            <a:off x="5100647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802.11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FHSS</a:t>
            </a:r>
            <a:endParaRPr sz="1000"/>
          </a:p>
        </p:txBody>
      </p:sp>
      <p:sp>
        <p:nvSpPr>
          <p:cNvPr id="742" name="Google Shape;742;p56"/>
          <p:cNvSpPr txBox="1"/>
          <p:nvPr/>
        </p:nvSpPr>
        <p:spPr>
          <a:xfrm>
            <a:off x="5878023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.11a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OFDM</a:t>
            </a:r>
            <a:endParaRPr sz="1000"/>
          </a:p>
        </p:txBody>
      </p:sp>
      <p:sp>
        <p:nvSpPr>
          <p:cNvPr id="743" name="Google Shape;743;p56"/>
          <p:cNvSpPr txBox="1"/>
          <p:nvPr/>
        </p:nvSpPr>
        <p:spPr>
          <a:xfrm>
            <a:off x="6492392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.11b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DSS</a:t>
            </a:r>
            <a:endParaRPr sz="1000"/>
          </a:p>
        </p:txBody>
      </p:sp>
      <p:sp>
        <p:nvSpPr>
          <p:cNvPr id="744" name="Google Shape;744;p56"/>
          <p:cNvSpPr txBox="1"/>
          <p:nvPr/>
        </p:nvSpPr>
        <p:spPr>
          <a:xfrm>
            <a:off x="7106767" y="1503475"/>
            <a:ext cx="584700" cy="68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.11g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DSS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/>
              <a:t>OFDM</a:t>
            </a:r>
            <a:endParaRPr sz="1000"/>
          </a:p>
        </p:txBody>
      </p:sp>
      <p:sp>
        <p:nvSpPr>
          <p:cNvPr id="745" name="Google Shape;745;p56"/>
          <p:cNvSpPr txBox="1"/>
          <p:nvPr/>
        </p:nvSpPr>
        <p:spPr>
          <a:xfrm>
            <a:off x="1600550" y="664675"/>
            <a:ext cx="7525800" cy="338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802.2 Logical Link Control LLC</a:t>
            </a:r>
            <a:endParaRPr/>
          </a:p>
        </p:txBody>
      </p:sp>
      <p:cxnSp>
        <p:nvCxnSpPr>
          <p:cNvPr id="746" name="Google Shape;746;p56"/>
          <p:cNvCxnSpPr/>
          <p:nvPr/>
        </p:nvCxnSpPr>
        <p:spPr>
          <a:xfrm flipH="1">
            <a:off x="1600425" y="1679250"/>
            <a:ext cx="8670300" cy="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47" name="Google Shape;747;p56"/>
          <p:cNvSpPr txBox="1"/>
          <p:nvPr/>
        </p:nvSpPr>
        <p:spPr>
          <a:xfrm rot="-5400000">
            <a:off x="9213275" y="641275"/>
            <a:ext cx="338100" cy="3849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600"/>
              <a:t>LLC</a:t>
            </a:r>
            <a:endParaRPr sz="600"/>
          </a:p>
        </p:txBody>
      </p:sp>
      <p:sp>
        <p:nvSpPr>
          <p:cNvPr id="748" name="Google Shape;748;p56"/>
          <p:cNvSpPr/>
          <p:nvPr/>
        </p:nvSpPr>
        <p:spPr>
          <a:xfrm>
            <a:off x="9690175" y="756825"/>
            <a:ext cx="246000" cy="799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6"/>
          <p:cNvSpPr/>
          <p:nvPr/>
        </p:nvSpPr>
        <p:spPr>
          <a:xfrm>
            <a:off x="9690175" y="1701850"/>
            <a:ext cx="246000" cy="531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6"/>
          <p:cNvSpPr/>
          <p:nvPr/>
        </p:nvSpPr>
        <p:spPr>
          <a:xfrm>
            <a:off x="10178600" y="1002775"/>
            <a:ext cx="135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</a:rPr>
              <a:t>Data Link PDU: Frame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751" name="Google Shape;751;p56"/>
          <p:cNvSpPr/>
          <p:nvPr/>
        </p:nvSpPr>
        <p:spPr>
          <a:xfrm>
            <a:off x="10205525" y="1784950"/>
            <a:ext cx="135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</a:rPr>
              <a:t>Physical PDU: Bit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752" name="Google Shape;752;p56"/>
          <p:cNvCxnSpPr>
            <a:stCxn id="741" idx="3"/>
            <a:endCxn id="742" idx="1"/>
          </p:cNvCxnSpPr>
          <p:nvPr/>
        </p:nvCxnSpPr>
        <p:spPr>
          <a:xfrm>
            <a:off x="5685347" y="1845175"/>
            <a:ext cx="192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53" name="Google Shape;753;p56"/>
          <p:cNvSpPr txBox="1"/>
          <p:nvPr/>
        </p:nvSpPr>
        <p:spPr>
          <a:xfrm rot="-5400000">
            <a:off x="8246825" y="1314025"/>
            <a:ext cx="1130100" cy="615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802.16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Wimax</a:t>
            </a:r>
            <a:endParaRPr/>
          </a:p>
        </p:txBody>
      </p:sp>
      <p:sp>
        <p:nvSpPr>
          <p:cNvPr id="754" name="Google Shape;754;p56"/>
          <p:cNvSpPr txBox="1"/>
          <p:nvPr/>
        </p:nvSpPr>
        <p:spPr>
          <a:xfrm rot="-5400000">
            <a:off x="3491675" y="2498125"/>
            <a:ext cx="11301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SONET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SDH</a:t>
            </a:r>
            <a:endParaRPr sz="1200"/>
          </a:p>
        </p:txBody>
      </p:sp>
      <p:cxnSp>
        <p:nvCxnSpPr>
          <p:cNvPr id="755" name="Google Shape;755;p56"/>
          <p:cNvCxnSpPr/>
          <p:nvPr/>
        </p:nvCxnSpPr>
        <p:spPr>
          <a:xfrm flipH="1">
            <a:off x="2395050" y="1554575"/>
            <a:ext cx="7860300" cy="220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6" name="Google Shape;756;p56"/>
          <p:cNvSpPr txBox="1"/>
          <p:nvPr>
            <p:ph idx="1" type="body"/>
          </p:nvPr>
        </p:nvSpPr>
        <p:spPr>
          <a:xfrm>
            <a:off x="6620916" y="2993298"/>
            <a:ext cx="42669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Framework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Error control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Connection Oriented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Flow control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Offline services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Not Flow control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6"/>
          <p:cNvSpPr/>
          <p:nvPr/>
        </p:nvSpPr>
        <p:spPr>
          <a:xfrm>
            <a:off x="6620900" y="2537125"/>
            <a:ext cx="4324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Services: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758" name="Google Shape;758;p56"/>
          <p:cNvSpPr txBox="1"/>
          <p:nvPr>
            <p:ph idx="1" type="body"/>
          </p:nvPr>
        </p:nvSpPr>
        <p:spPr>
          <a:xfrm>
            <a:off x="841691" y="4029473"/>
            <a:ext cx="42669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Error detection and correction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Fragmentation and defragmentation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Media access control</a:t>
            </a:r>
            <a:r>
              <a:rPr lang="ca-ES"/>
              <a:t> </a:t>
            </a:r>
            <a:endParaRPr/>
          </a:p>
        </p:txBody>
      </p:sp>
      <p:sp>
        <p:nvSpPr>
          <p:cNvPr id="759" name="Google Shape;759;p56"/>
          <p:cNvSpPr/>
          <p:nvPr/>
        </p:nvSpPr>
        <p:spPr>
          <a:xfrm>
            <a:off x="829700" y="3527725"/>
            <a:ext cx="4324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Functions:</a:t>
            </a:r>
            <a:endParaRPr b="1" sz="2400">
              <a:solidFill>
                <a:schemeClr val="dk1"/>
              </a:solidFill>
            </a:endParaRPr>
          </a:p>
        </p:txBody>
      </p:sp>
      <p:cxnSp>
        <p:nvCxnSpPr>
          <p:cNvPr id="760" name="Google Shape;760;p56"/>
          <p:cNvCxnSpPr/>
          <p:nvPr/>
        </p:nvCxnSpPr>
        <p:spPr>
          <a:xfrm flipH="1">
            <a:off x="7689050" y="1541475"/>
            <a:ext cx="2579400" cy="1031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1" name="Google Shape;761;p56"/>
          <p:cNvSpPr/>
          <p:nvPr/>
        </p:nvSpPr>
        <p:spPr>
          <a:xfrm>
            <a:off x="2264800" y="5518425"/>
            <a:ext cx="1200600" cy="64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Paritty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00"/>
              <a:t> (k bits)</a:t>
            </a:r>
            <a:endParaRPr sz="1100"/>
          </a:p>
        </p:txBody>
      </p:sp>
      <p:cxnSp>
        <p:nvCxnSpPr>
          <p:cNvPr id="762" name="Google Shape;762;p56"/>
          <p:cNvCxnSpPr>
            <a:stCxn id="761" idx="1"/>
          </p:cNvCxnSpPr>
          <p:nvPr/>
        </p:nvCxnSpPr>
        <p:spPr>
          <a:xfrm rot="10800000">
            <a:off x="1170100" y="5829225"/>
            <a:ext cx="10947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63" name="Google Shape;763;p56"/>
          <p:cNvCxnSpPr>
            <a:stCxn id="761" idx="3"/>
          </p:cNvCxnSpPr>
          <p:nvPr/>
        </p:nvCxnSpPr>
        <p:spPr>
          <a:xfrm flipH="1" rot="10800000">
            <a:off x="3465400" y="5829225"/>
            <a:ext cx="9888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56"/>
          <p:cNvSpPr txBox="1"/>
          <p:nvPr/>
        </p:nvSpPr>
        <p:spPr>
          <a:xfrm>
            <a:off x="717000" y="5439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n bits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5" name="Google Shape;765;p56"/>
          <p:cNvSpPr txBox="1"/>
          <p:nvPr/>
        </p:nvSpPr>
        <p:spPr>
          <a:xfrm>
            <a:off x="3638675" y="5425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n+k bits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6" name="Google Shape;766;p56"/>
          <p:cNvSpPr txBox="1"/>
          <p:nvPr/>
        </p:nvSpPr>
        <p:spPr>
          <a:xfrm>
            <a:off x="869400" y="5134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chemeClr val="dk1"/>
                </a:solidFill>
              </a:rPr>
              <a:t>Transmission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67" name="Google Shape;767;p56"/>
          <p:cNvSpPr/>
          <p:nvPr/>
        </p:nvSpPr>
        <p:spPr>
          <a:xfrm>
            <a:off x="5725600" y="5702050"/>
            <a:ext cx="766800" cy="5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Splitter</a:t>
            </a:r>
            <a:endParaRPr/>
          </a:p>
        </p:txBody>
      </p:sp>
      <p:sp>
        <p:nvSpPr>
          <p:cNvPr id="768" name="Google Shape;768;p56"/>
          <p:cNvSpPr/>
          <p:nvPr/>
        </p:nvSpPr>
        <p:spPr>
          <a:xfrm>
            <a:off x="6916225" y="5227625"/>
            <a:ext cx="1200600" cy="64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Paritty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00"/>
              <a:t> (k’’ bits)</a:t>
            </a:r>
            <a:endParaRPr sz="1100"/>
          </a:p>
        </p:txBody>
      </p:sp>
      <p:sp>
        <p:nvSpPr>
          <p:cNvPr id="769" name="Google Shape;769;p56"/>
          <p:cNvSpPr txBox="1"/>
          <p:nvPr/>
        </p:nvSpPr>
        <p:spPr>
          <a:xfrm>
            <a:off x="8290100" y="5134725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k’’ bits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56"/>
          <p:cNvSpPr/>
          <p:nvPr/>
        </p:nvSpPr>
        <p:spPr>
          <a:xfrm>
            <a:off x="9080450" y="5216497"/>
            <a:ext cx="1354500" cy="6834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300"/>
              <a:t>k’’==k’</a:t>
            </a:r>
            <a:endParaRPr sz="1300"/>
          </a:p>
        </p:txBody>
      </p:sp>
      <p:cxnSp>
        <p:nvCxnSpPr>
          <p:cNvPr id="771" name="Google Shape;771;p56"/>
          <p:cNvCxnSpPr>
            <a:stCxn id="768" idx="3"/>
            <a:endCxn id="770" idx="1"/>
          </p:cNvCxnSpPr>
          <p:nvPr/>
        </p:nvCxnSpPr>
        <p:spPr>
          <a:xfrm>
            <a:off x="8116825" y="5548925"/>
            <a:ext cx="9636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p56"/>
          <p:cNvCxnSpPr>
            <a:stCxn id="767" idx="3"/>
            <a:endCxn id="768" idx="1"/>
          </p:cNvCxnSpPr>
          <p:nvPr/>
        </p:nvCxnSpPr>
        <p:spPr>
          <a:xfrm flipH="1" rot="10800000">
            <a:off x="6492400" y="5548900"/>
            <a:ext cx="423900" cy="4188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3" name="Google Shape;773;p56"/>
          <p:cNvCxnSpPr>
            <a:stCxn id="767" idx="2"/>
            <a:endCxn id="770" idx="2"/>
          </p:cNvCxnSpPr>
          <p:nvPr/>
        </p:nvCxnSpPr>
        <p:spPr>
          <a:xfrm rot="-5400000">
            <a:off x="7766500" y="4242250"/>
            <a:ext cx="333600" cy="3648600"/>
          </a:xfrm>
          <a:prstGeom prst="bentConnector3">
            <a:avLst>
              <a:gd fmla="val -713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4" name="Google Shape;774;p56"/>
          <p:cNvSpPr txBox="1"/>
          <p:nvPr/>
        </p:nvSpPr>
        <p:spPr>
          <a:xfrm>
            <a:off x="6802100" y="6092850"/>
            <a:ext cx="7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k’ bits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5" name="Google Shape;775;p56"/>
          <p:cNvSpPr txBox="1"/>
          <p:nvPr/>
        </p:nvSpPr>
        <p:spPr>
          <a:xfrm>
            <a:off x="6249725" y="5213575"/>
            <a:ext cx="7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n</a:t>
            </a:r>
            <a:r>
              <a:rPr lang="ca-ES">
                <a:solidFill>
                  <a:schemeClr val="dk1"/>
                </a:solidFill>
              </a:rPr>
              <a:t>’ bits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6" name="Google Shape;776;p56"/>
          <p:cNvSpPr txBox="1"/>
          <p:nvPr/>
        </p:nvSpPr>
        <p:spPr>
          <a:xfrm>
            <a:off x="10727975" y="5358575"/>
            <a:ext cx="10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No, Error!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7" name="Google Shape;777;p56"/>
          <p:cNvSpPr txBox="1"/>
          <p:nvPr/>
        </p:nvSpPr>
        <p:spPr>
          <a:xfrm>
            <a:off x="9455163" y="4583825"/>
            <a:ext cx="5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Yes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78" name="Google Shape;778;p56"/>
          <p:cNvCxnSpPr>
            <a:stCxn id="770" idx="0"/>
            <a:endCxn id="777" idx="2"/>
          </p:cNvCxnSpPr>
          <p:nvPr/>
        </p:nvCxnSpPr>
        <p:spPr>
          <a:xfrm rot="10800000">
            <a:off x="9747500" y="4983997"/>
            <a:ext cx="10200" cy="2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56"/>
          <p:cNvCxnSpPr>
            <a:stCxn id="776" idx="1"/>
            <a:endCxn id="776" idx="1"/>
          </p:cNvCxnSpPr>
          <p:nvPr/>
        </p:nvCxnSpPr>
        <p:spPr>
          <a:xfrm>
            <a:off x="10727975" y="5558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56"/>
          <p:cNvCxnSpPr>
            <a:stCxn id="770" idx="3"/>
            <a:endCxn id="776" idx="1"/>
          </p:cNvCxnSpPr>
          <p:nvPr/>
        </p:nvCxnSpPr>
        <p:spPr>
          <a:xfrm>
            <a:off x="10434950" y="5558197"/>
            <a:ext cx="2931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56"/>
          <p:cNvSpPr txBox="1"/>
          <p:nvPr/>
        </p:nvSpPr>
        <p:spPr>
          <a:xfrm>
            <a:off x="5248250" y="5114175"/>
            <a:ext cx="12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>
                <a:solidFill>
                  <a:schemeClr val="dk1"/>
                </a:solidFill>
              </a:rPr>
              <a:t>Receiver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782" name="Google Shape;782;p56"/>
          <p:cNvCxnSpPr/>
          <p:nvPr/>
        </p:nvCxnSpPr>
        <p:spPr>
          <a:xfrm flipH="1" rot="10800000">
            <a:off x="4714025" y="6041350"/>
            <a:ext cx="9888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822" y="3328589"/>
            <a:ext cx="3396300" cy="1761033"/>
          </a:xfrm>
          <a:prstGeom prst="rect">
            <a:avLst/>
          </a:prstGeom>
          <a:noFill/>
          <a:ln cap="sq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88" name="Google Shape;788;p57"/>
          <p:cNvGrpSpPr/>
          <p:nvPr/>
        </p:nvGrpSpPr>
        <p:grpSpPr>
          <a:xfrm>
            <a:off x="575233" y="1141488"/>
            <a:ext cx="4538247" cy="2395410"/>
            <a:chOff x="483658" y="2191557"/>
            <a:chExt cx="4538247" cy="2395410"/>
          </a:xfrm>
        </p:grpSpPr>
        <p:sp>
          <p:nvSpPr>
            <p:cNvPr id="789" name="Google Shape;789;p57"/>
            <p:cNvSpPr/>
            <p:nvPr/>
          </p:nvSpPr>
          <p:spPr>
            <a:xfrm>
              <a:off x="1845750" y="2225125"/>
              <a:ext cx="558900" cy="79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0" name="Google Shape;790;p57"/>
            <p:cNvCxnSpPr/>
            <p:nvPr/>
          </p:nvCxnSpPr>
          <p:spPr>
            <a:xfrm>
              <a:off x="1842000" y="2756150"/>
              <a:ext cx="118200" cy="4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1" name="Google Shape;791;p57"/>
            <p:cNvCxnSpPr/>
            <p:nvPr/>
          </p:nvCxnSpPr>
          <p:spPr>
            <a:xfrm flipH="1">
              <a:off x="1845946" y="2806385"/>
              <a:ext cx="118200" cy="5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2" name="Google Shape;792;p57"/>
            <p:cNvSpPr/>
            <p:nvPr/>
          </p:nvSpPr>
          <p:spPr>
            <a:xfrm>
              <a:off x="2936125" y="2225125"/>
              <a:ext cx="558900" cy="79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3" name="Google Shape;793;p57"/>
            <p:cNvCxnSpPr/>
            <p:nvPr/>
          </p:nvCxnSpPr>
          <p:spPr>
            <a:xfrm>
              <a:off x="2932375" y="2756150"/>
              <a:ext cx="118200" cy="4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4" name="Google Shape;794;p57"/>
            <p:cNvCxnSpPr/>
            <p:nvPr/>
          </p:nvCxnSpPr>
          <p:spPr>
            <a:xfrm flipH="1">
              <a:off x="2936321" y="2806385"/>
              <a:ext cx="118200" cy="5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5" name="Google Shape;795;p57"/>
            <p:cNvSpPr/>
            <p:nvPr/>
          </p:nvSpPr>
          <p:spPr>
            <a:xfrm>
              <a:off x="3663500" y="3532150"/>
              <a:ext cx="338400" cy="330600"/>
            </a:xfrm>
            <a:prstGeom prst="flowChar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7"/>
            <p:cNvSpPr/>
            <p:nvPr/>
          </p:nvSpPr>
          <p:spPr>
            <a:xfrm>
              <a:off x="3663500" y="4238125"/>
              <a:ext cx="338400" cy="330600"/>
            </a:xfrm>
            <a:prstGeom prst="flowChar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7" name="Google Shape;797;p57"/>
            <p:cNvCxnSpPr/>
            <p:nvPr/>
          </p:nvCxnSpPr>
          <p:spPr>
            <a:xfrm>
              <a:off x="3824950" y="2399400"/>
              <a:ext cx="7800" cy="11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98" name="Google Shape;798;p57"/>
            <p:cNvCxnSpPr/>
            <p:nvPr/>
          </p:nvCxnSpPr>
          <p:spPr>
            <a:xfrm>
              <a:off x="3492425" y="2407725"/>
              <a:ext cx="338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57"/>
            <p:cNvCxnSpPr/>
            <p:nvPr/>
          </p:nvCxnSpPr>
          <p:spPr>
            <a:xfrm>
              <a:off x="2408373" y="2407725"/>
              <a:ext cx="53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0" name="Google Shape;800;p57"/>
            <p:cNvCxnSpPr/>
            <p:nvPr/>
          </p:nvCxnSpPr>
          <p:spPr>
            <a:xfrm>
              <a:off x="830350" y="2406350"/>
              <a:ext cx="10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1" name="Google Shape;801;p57"/>
            <p:cNvCxnSpPr>
              <a:endCxn id="795" idx="2"/>
            </p:cNvCxnSpPr>
            <p:nvPr/>
          </p:nvCxnSpPr>
          <p:spPr>
            <a:xfrm>
              <a:off x="1322300" y="3675250"/>
              <a:ext cx="2341200" cy="2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2" name="Google Shape;802;p57"/>
            <p:cNvCxnSpPr/>
            <p:nvPr/>
          </p:nvCxnSpPr>
          <p:spPr>
            <a:xfrm rot="10800000">
              <a:off x="1322400" y="2401225"/>
              <a:ext cx="0" cy="127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57"/>
            <p:cNvCxnSpPr>
              <a:endCxn id="796" idx="2"/>
            </p:cNvCxnSpPr>
            <p:nvPr/>
          </p:nvCxnSpPr>
          <p:spPr>
            <a:xfrm>
              <a:off x="2617700" y="4391725"/>
              <a:ext cx="1045800" cy="1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4" name="Google Shape;804;p57"/>
            <p:cNvSpPr/>
            <p:nvPr/>
          </p:nvSpPr>
          <p:spPr>
            <a:xfrm>
              <a:off x="2501275" y="3567400"/>
              <a:ext cx="215400" cy="330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5" name="Google Shape;805;p57"/>
            <p:cNvCxnSpPr/>
            <p:nvPr/>
          </p:nvCxnSpPr>
          <p:spPr>
            <a:xfrm flipH="1" rot="10800000">
              <a:off x="2617800" y="2398678"/>
              <a:ext cx="6600" cy="199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57"/>
            <p:cNvCxnSpPr/>
            <p:nvPr/>
          </p:nvCxnSpPr>
          <p:spPr>
            <a:xfrm>
              <a:off x="4001898" y="3701602"/>
              <a:ext cx="53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7" name="Google Shape;807;p57"/>
            <p:cNvCxnSpPr/>
            <p:nvPr/>
          </p:nvCxnSpPr>
          <p:spPr>
            <a:xfrm>
              <a:off x="4002582" y="4402778"/>
              <a:ext cx="53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8" name="Google Shape;808;p57"/>
            <p:cNvCxnSpPr/>
            <p:nvPr/>
          </p:nvCxnSpPr>
          <p:spPr>
            <a:xfrm rot="10800000">
              <a:off x="1629950" y="2830600"/>
              <a:ext cx="18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Google Shape;809;p57"/>
            <p:cNvCxnSpPr/>
            <p:nvPr/>
          </p:nvCxnSpPr>
          <p:spPr>
            <a:xfrm>
              <a:off x="1629923" y="2845975"/>
              <a:ext cx="0" cy="53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10" name="Google Shape;810;p57"/>
            <p:cNvCxnSpPr/>
            <p:nvPr/>
          </p:nvCxnSpPr>
          <p:spPr>
            <a:xfrm rot="10800000">
              <a:off x="2742197" y="2830600"/>
              <a:ext cx="18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57"/>
            <p:cNvCxnSpPr/>
            <p:nvPr/>
          </p:nvCxnSpPr>
          <p:spPr>
            <a:xfrm>
              <a:off x="2742170" y="2845975"/>
              <a:ext cx="0" cy="53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Google Shape;812;p57"/>
            <p:cNvCxnSpPr/>
            <p:nvPr/>
          </p:nvCxnSpPr>
          <p:spPr>
            <a:xfrm rot="10800000">
              <a:off x="860965" y="3370830"/>
              <a:ext cx="1886400" cy="1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813" name="Google Shape;813;p57"/>
            <p:cNvSpPr txBox="1"/>
            <p:nvPr/>
          </p:nvSpPr>
          <p:spPr>
            <a:xfrm>
              <a:off x="483658" y="2191557"/>
              <a:ext cx="53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m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57"/>
            <p:cNvSpPr txBox="1"/>
            <p:nvPr/>
          </p:nvSpPr>
          <p:spPr>
            <a:xfrm>
              <a:off x="483658" y="3152087"/>
              <a:ext cx="53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clk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57"/>
            <p:cNvSpPr txBox="1"/>
            <p:nvPr/>
          </p:nvSpPr>
          <p:spPr>
            <a:xfrm>
              <a:off x="4477495" y="3486273"/>
              <a:ext cx="53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c1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57"/>
            <p:cNvSpPr txBox="1"/>
            <p:nvPr/>
          </p:nvSpPr>
          <p:spPr>
            <a:xfrm>
              <a:off x="4491505" y="4186767"/>
              <a:ext cx="53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c0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7" name="Google Shape;817;p57"/>
          <p:cNvGrpSpPr/>
          <p:nvPr/>
        </p:nvGrpSpPr>
        <p:grpSpPr>
          <a:xfrm>
            <a:off x="732375" y="4356725"/>
            <a:ext cx="5551800" cy="2322000"/>
            <a:chOff x="732375" y="4356725"/>
            <a:chExt cx="5551800" cy="2322000"/>
          </a:xfrm>
        </p:grpSpPr>
        <p:sp>
          <p:nvSpPr>
            <p:cNvPr id="818" name="Google Shape;818;p57"/>
            <p:cNvSpPr txBox="1"/>
            <p:nvPr/>
          </p:nvSpPr>
          <p:spPr>
            <a:xfrm>
              <a:off x="732375" y="4583550"/>
              <a:ext cx="4464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00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10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01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11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57"/>
            <p:cNvSpPr txBox="1"/>
            <p:nvPr/>
          </p:nvSpPr>
          <p:spPr>
            <a:xfrm>
              <a:off x="1113375" y="4614303"/>
              <a:ext cx="4464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57"/>
            <p:cNvSpPr txBox="1"/>
            <p:nvPr/>
          </p:nvSpPr>
          <p:spPr>
            <a:xfrm>
              <a:off x="1799175" y="4614303"/>
              <a:ext cx="4464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57"/>
            <p:cNvSpPr txBox="1"/>
            <p:nvPr/>
          </p:nvSpPr>
          <p:spPr>
            <a:xfrm>
              <a:off x="2484975" y="4614303"/>
              <a:ext cx="4464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57"/>
            <p:cNvSpPr txBox="1"/>
            <p:nvPr/>
          </p:nvSpPr>
          <p:spPr>
            <a:xfrm>
              <a:off x="3155535" y="4614303"/>
              <a:ext cx="4464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57"/>
            <p:cNvSpPr txBox="1"/>
            <p:nvPr/>
          </p:nvSpPr>
          <p:spPr>
            <a:xfrm>
              <a:off x="3826095" y="4614303"/>
              <a:ext cx="4464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4" name="Google Shape;824;p57"/>
            <p:cNvSpPr txBox="1"/>
            <p:nvPr/>
          </p:nvSpPr>
          <p:spPr>
            <a:xfrm>
              <a:off x="4496655" y="4614303"/>
              <a:ext cx="4464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57"/>
            <p:cNvSpPr txBox="1"/>
            <p:nvPr/>
          </p:nvSpPr>
          <p:spPr>
            <a:xfrm>
              <a:off x="5167215" y="4614303"/>
              <a:ext cx="4464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57"/>
            <p:cNvSpPr txBox="1"/>
            <p:nvPr/>
          </p:nvSpPr>
          <p:spPr>
            <a:xfrm>
              <a:off x="5837775" y="4614303"/>
              <a:ext cx="4464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*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827" name="Google Shape;827;p57"/>
            <p:cNvCxnSpPr/>
            <p:nvPr/>
          </p:nvCxnSpPr>
          <p:spPr>
            <a:xfrm>
              <a:off x="2255250" y="4356725"/>
              <a:ext cx="15300" cy="232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8" name="Google Shape;828;p57"/>
            <p:cNvCxnSpPr/>
            <p:nvPr/>
          </p:nvCxnSpPr>
          <p:spPr>
            <a:xfrm>
              <a:off x="1244325" y="4783453"/>
              <a:ext cx="685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29" name="Google Shape;829;p57"/>
            <p:cNvCxnSpPr/>
            <p:nvPr/>
          </p:nvCxnSpPr>
          <p:spPr>
            <a:xfrm>
              <a:off x="1210922" y="4777102"/>
              <a:ext cx="737400" cy="39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0" name="Google Shape;830;p57"/>
            <p:cNvSpPr txBox="1"/>
            <p:nvPr/>
          </p:nvSpPr>
          <p:spPr>
            <a:xfrm>
              <a:off x="1402800" y="4525125"/>
              <a:ext cx="527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000">
                  <a:solidFill>
                    <a:schemeClr val="dk1"/>
                  </a:solidFill>
                </a:rPr>
                <a:t>0/00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831" name="Google Shape;831;p57"/>
            <p:cNvSpPr txBox="1"/>
            <p:nvPr/>
          </p:nvSpPr>
          <p:spPr>
            <a:xfrm>
              <a:off x="1555200" y="4753725"/>
              <a:ext cx="485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000">
                  <a:solidFill>
                    <a:schemeClr val="dk1"/>
                  </a:solidFill>
                </a:rPr>
                <a:t>1/11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832" name="Google Shape;832;p57"/>
          <p:cNvSpPr txBox="1"/>
          <p:nvPr/>
        </p:nvSpPr>
        <p:spPr>
          <a:xfrm>
            <a:off x="960975" y="3059550"/>
            <a:ext cx="21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c= 00 00 11 10 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3" name="Google Shape;833;p57"/>
          <p:cNvSpPr txBox="1"/>
          <p:nvPr/>
        </p:nvSpPr>
        <p:spPr>
          <a:xfrm>
            <a:off x="2713575" y="4354950"/>
            <a:ext cx="4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4" name="Google Shape;834;p57"/>
          <p:cNvSpPr txBox="1"/>
          <p:nvPr/>
        </p:nvSpPr>
        <p:spPr>
          <a:xfrm>
            <a:off x="3475575" y="4354950"/>
            <a:ext cx="4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5" name="Google Shape;835;p57"/>
          <p:cNvSpPr txBox="1"/>
          <p:nvPr/>
        </p:nvSpPr>
        <p:spPr>
          <a:xfrm>
            <a:off x="4161375" y="4354950"/>
            <a:ext cx="4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6" name="Google Shape;836;p57"/>
          <p:cNvSpPr txBox="1"/>
          <p:nvPr/>
        </p:nvSpPr>
        <p:spPr>
          <a:xfrm>
            <a:off x="4801186" y="4354950"/>
            <a:ext cx="4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7" name="Google Shape;837;p57"/>
          <p:cNvSpPr txBox="1"/>
          <p:nvPr/>
        </p:nvSpPr>
        <p:spPr>
          <a:xfrm>
            <a:off x="5486986" y="4354950"/>
            <a:ext cx="4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8" name="Google Shape;838;p57"/>
          <p:cNvSpPr txBox="1"/>
          <p:nvPr/>
        </p:nvSpPr>
        <p:spPr>
          <a:xfrm>
            <a:off x="960975" y="2780200"/>
            <a:ext cx="14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m=00110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9" name="Google Shape;839;p57"/>
          <p:cNvSpPr txBox="1"/>
          <p:nvPr/>
        </p:nvSpPr>
        <p:spPr>
          <a:xfrm>
            <a:off x="4682025" y="3813508"/>
            <a:ext cx="31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r</a:t>
            </a:r>
            <a:r>
              <a:rPr lang="ca-ES">
                <a:solidFill>
                  <a:schemeClr val="dk1"/>
                </a:solidFill>
              </a:rPr>
              <a:t>= 00 0</a:t>
            </a:r>
            <a:r>
              <a:rPr b="1" lang="ca-ES">
                <a:solidFill>
                  <a:schemeClr val="dk1"/>
                </a:solidFill>
              </a:rPr>
              <a:t>1 0</a:t>
            </a:r>
            <a:r>
              <a:rPr lang="ca-ES">
                <a:solidFill>
                  <a:schemeClr val="dk1"/>
                </a:solidFill>
              </a:rPr>
              <a:t>1 10 10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0" name="Google Shape;840;p57"/>
          <p:cNvSpPr txBox="1"/>
          <p:nvPr/>
        </p:nvSpPr>
        <p:spPr>
          <a:xfrm>
            <a:off x="4682025" y="3591900"/>
            <a:ext cx="31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r= c+</a:t>
            </a:r>
            <a:r>
              <a:rPr b="1" lang="ca-ES">
                <a:solidFill>
                  <a:schemeClr val="dk1"/>
                </a:solidFill>
              </a:rPr>
              <a:t>Error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1" name="Google Shape;841;p57"/>
          <p:cNvSpPr/>
          <p:nvPr/>
        </p:nvSpPr>
        <p:spPr>
          <a:xfrm>
            <a:off x="575226" y="755332"/>
            <a:ext cx="33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</a:rPr>
              <a:t>Redundancy generator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842" name="Google Shape;842;p57"/>
          <p:cNvSpPr/>
          <p:nvPr/>
        </p:nvSpPr>
        <p:spPr>
          <a:xfrm>
            <a:off x="2489725" y="3790475"/>
            <a:ext cx="20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</a:rPr>
              <a:t>Reception with error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843" name="Google Shape;843;p57"/>
          <p:cNvSpPr/>
          <p:nvPr/>
        </p:nvSpPr>
        <p:spPr>
          <a:xfrm>
            <a:off x="2544675" y="6217025"/>
            <a:ext cx="38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000">
                <a:solidFill>
                  <a:schemeClr val="dk1"/>
                </a:solidFill>
              </a:rPr>
              <a:t>Path with less cost (Hamming distance) give us the correct code</a:t>
            </a:r>
            <a:endParaRPr i="1" sz="1000">
              <a:solidFill>
                <a:schemeClr val="dk1"/>
              </a:solidFill>
            </a:endParaRPr>
          </a:p>
        </p:txBody>
      </p:sp>
      <p:cxnSp>
        <p:nvCxnSpPr>
          <p:cNvPr id="844" name="Google Shape;844;p57"/>
          <p:cNvCxnSpPr/>
          <p:nvPr/>
        </p:nvCxnSpPr>
        <p:spPr>
          <a:xfrm>
            <a:off x="2583193" y="4792207"/>
            <a:ext cx="7374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57"/>
          <p:cNvCxnSpPr/>
          <p:nvPr/>
        </p:nvCxnSpPr>
        <p:spPr>
          <a:xfrm>
            <a:off x="2653375" y="4773075"/>
            <a:ext cx="624000" cy="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57"/>
          <p:cNvCxnSpPr/>
          <p:nvPr/>
        </p:nvCxnSpPr>
        <p:spPr>
          <a:xfrm>
            <a:off x="3260768" y="4801770"/>
            <a:ext cx="7374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47" name="Google Shape;847;p57"/>
          <p:cNvCxnSpPr/>
          <p:nvPr/>
        </p:nvCxnSpPr>
        <p:spPr>
          <a:xfrm>
            <a:off x="3330950" y="4782638"/>
            <a:ext cx="624000" cy="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8" name="Google Shape;848;p57"/>
          <p:cNvCxnSpPr/>
          <p:nvPr/>
        </p:nvCxnSpPr>
        <p:spPr>
          <a:xfrm>
            <a:off x="3312442" y="5199408"/>
            <a:ext cx="633000" cy="8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49" name="Google Shape;849;p57"/>
          <p:cNvCxnSpPr/>
          <p:nvPr/>
        </p:nvCxnSpPr>
        <p:spPr>
          <a:xfrm>
            <a:off x="3336200" y="5209550"/>
            <a:ext cx="628800" cy="4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50" name="Google Shape;850;p57"/>
          <p:cNvSpPr txBox="1"/>
          <p:nvPr/>
        </p:nvSpPr>
        <p:spPr>
          <a:xfrm>
            <a:off x="3159975" y="4505751"/>
            <a:ext cx="28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0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51" name="Google Shape;851;p57"/>
          <p:cNvSpPr txBox="1"/>
          <p:nvPr/>
        </p:nvSpPr>
        <p:spPr>
          <a:xfrm>
            <a:off x="3159975" y="4886751"/>
            <a:ext cx="28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52" name="Google Shape;852;p57"/>
          <p:cNvSpPr txBox="1"/>
          <p:nvPr/>
        </p:nvSpPr>
        <p:spPr>
          <a:xfrm>
            <a:off x="3819574" y="4505751"/>
            <a:ext cx="28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53" name="Google Shape;853;p57"/>
          <p:cNvSpPr txBox="1"/>
          <p:nvPr/>
        </p:nvSpPr>
        <p:spPr>
          <a:xfrm>
            <a:off x="3819574" y="4886751"/>
            <a:ext cx="28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54" name="Google Shape;854;p57"/>
          <p:cNvSpPr txBox="1"/>
          <p:nvPr/>
        </p:nvSpPr>
        <p:spPr>
          <a:xfrm>
            <a:off x="660674" y="4290800"/>
            <a:ext cx="51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900">
                <a:solidFill>
                  <a:schemeClr val="dk1"/>
                </a:solidFill>
              </a:rPr>
              <a:t>R1 R0</a:t>
            </a:r>
            <a:endParaRPr b="1" sz="900">
              <a:solidFill>
                <a:schemeClr val="dk1"/>
              </a:solidFill>
            </a:endParaRPr>
          </a:p>
        </p:txBody>
      </p:sp>
      <p:cxnSp>
        <p:nvCxnSpPr>
          <p:cNvPr id="855" name="Google Shape;855;p57"/>
          <p:cNvCxnSpPr/>
          <p:nvPr/>
        </p:nvCxnSpPr>
        <p:spPr>
          <a:xfrm>
            <a:off x="486900" y="4141875"/>
            <a:ext cx="42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57"/>
          <p:cNvSpPr txBox="1"/>
          <p:nvPr/>
        </p:nvSpPr>
        <p:spPr>
          <a:xfrm>
            <a:off x="643425" y="6369425"/>
            <a:ext cx="151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if m=1 c=11 then 1/11 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857" name="Google Shape;857;p57"/>
          <p:cNvSpPr/>
          <p:nvPr/>
        </p:nvSpPr>
        <p:spPr>
          <a:xfrm>
            <a:off x="575227" y="264650"/>
            <a:ext cx="8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Viterbi Algorithm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858" name="Google Shape;858;p57"/>
          <p:cNvGraphicFramePr/>
          <p:nvPr/>
        </p:nvGraphicFramePr>
        <p:xfrm>
          <a:off x="6529971" y="54734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382900"/>
                <a:gridCol w="382900"/>
                <a:gridCol w="1844925"/>
              </a:tblGrid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chemeClr val="lt1"/>
                          </a:solidFill>
                        </a:rPr>
                        <a:t>Hamming distance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56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00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01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56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11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859" name="Google Shape;859;p57"/>
          <p:cNvCxnSpPr/>
          <p:nvPr/>
        </p:nvCxnSpPr>
        <p:spPr>
          <a:xfrm>
            <a:off x="6797075" y="5670450"/>
            <a:ext cx="3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60" name="Google Shape;860;p57"/>
          <p:cNvGrpSpPr/>
          <p:nvPr/>
        </p:nvGrpSpPr>
        <p:grpSpPr>
          <a:xfrm>
            <a:off x="5441400" y="1268739"/>
            <a:ext cx="3025800" cy="1676005"/>
            <a:chOff x="6203400" y="1802139"/>
            <a:chExt cx="3025800" cy="1676005"/>
          </a:xfrm>
        </p:grpSpPr>
        <p:grpSp>
          <p:nvGrpSpPr>
            <p:cNvPr id="861" name="Google Shape;861;p57"/>
            <p:cNvGrpSpPr/>
            <p:nvPr/>
          </p:nvGrpSpPr>
          <p:grpSpPr>
            <a:xfrm>
              <a:off x="6203400" y="1802139"/>
              <a:ext cx="2605011" cy="1676005"/>
              <a:chOff x="6051000" y="582939"/>
              <a:chExt cx="2605011" cy="1676005"/>
            </a:xfrm>
          </p:grpSpPr>
          <p:grpSp>
            <p:nvGrpSpPr>
              <p:cNvPr id="862" name="Google Shape;862;p57"/>
              <p:cNvGrpSpPr/>
              <p:nvPr/>
            </p:nvGrpSpPr>
            <p:grpSpPr>
              <a:xfrm>
                <a:off x="6422325" y="582939"/>
                <a:ext cx="2233686" cy="1676005"/>
                <a:chOff x="6422325" y="582939"/>
                <a:chExt cx="2233686" cy="1676005"/>
              </a:xfrm>
            </p:grpSpPr>
            <p:sp>
              <p:nvSpPr>
                <p:cNvPr id="863" name="Google Shape;863;p57"/>
                <p:cNvSpPr/>
                <p:nvPr/>
              </p:nvSpPr>
              <p:spPr>
                <a:xfrm>
                  <a:off x="6422325" y="1184000"/>
                  <a:ext cx="492000" cy="4920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ca-ES" sz="1100"/>
                    <a:t>00</a:t>
                  </a:r>
                  <a:endParaRPr sz="1100"/>
                </a:p>
              </p:txBody>
            </p:sp>
            <p:sp>
              <p:nvSpPr>
                <p:cNvPr id="864" name="Google Shape;864;p57"/>
                <p:cNvSpPr/>
                <p:nvPr/>
              </p:nvSpPr>
              <p:spPr>
                <a:xfrm>
                  <a:off x="7319660" y="1766943"/>
                  <a:ext cx="492000" cy="4920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ca-ES" sz="1100"/>
                    <a:t>1</a:t>
                  </a:r>
                  <a:r>
                    <a:rPr lang="ca-ES" sz="1100"/>
                    <a:t>0</a:t>
                  </a:r>
                  <a:endParaRPr sz="1100"/>
                </a:p>
              </p:txBody>
            </p:sp>
            <p:sp>
              <p:nvSpPr>
                <p:cNvPr id="865" name="Google Shape;865;p57"/>
                <p:cNvSpPr/>
                <p:nvPr/>
              </p:nvSpPr>
              <p:spPr>
                <a:xfrm>
                  <a:off x="7318293" y="582939"/>
                  <a:ext cx="492000" cy="4920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ca-ES" sz="1100"/>
                    <a:t>01</a:t>
                  </a:r>
                  <a:endParaRPr sz="1100"/>
                </a:p>
              </p:txBody>
            </p:sp>
            <p:sp>
              <p:nvSpPr>
                <p:cNvPr id="866" name="Google Shape;866;p57"/>
                <p:cNvSpPr/>
                <p:nvPr/>
              </p:nvSpPr>
              <p:spPr>
                <a:xfrm>
                  <a:off x="8164011" y="1181263"/>
                  <a:ext cx="492000" cy="4920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ca-ES" sz="1100"/>
                    <a:t>11</a:t>
                  </a:r>
                  <a:endParaRPr sz="1100"/>
                </a:p>
              </p:txBody>
            </p:sp>
            <p:cxnSp>
              <p:nvCxnSpPr>
                <p:cNvPr id="867" name="Google Shape;867;p57"/>
                <p:cNvCxnSpPr>
                  <a:stCxn id="866" idx="6"/>
                  <a:endCxn id="866" idx="0"/>
                </p:cNvCxnSpPr>
                <p:nvPr/>
              </p:nvCxnSpPr>
              <p:spPr>
                <a:xfrm rot="10800000">
                  <a:off x="8410011" y="1181263"/>
                  <a:ext cx="246000" cy="246000"/>
                </a:xfrm>
                <a:prstGeom prst="curvedConnector4">
                  <a:avLst>
                    <a:gd fmla="val -96799" name="adj1"/>
                    <a:gd fmla="val 196799" name="adj2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68" name="Google Shape;868;p57"/>
                <p:cNvCxnSpPr>
                  <a:stCxn id="863" idx="2"/>
                  <a:endCxn id="863" idx="0"/>
                </p:cNvCxnSpPr>
                <p:nvPr/>
              </p:nvCxnSpPr>
              <p:spPr>
                <a:xfrm flipH="1" rot="10800000">
                  <a:off x="6422325" y="1184000"/>
                  <a:ext cx="246000" cy="246000"/>
                </a:xfrm>
                <a:prstGeom prst="curvedConnector4">
                  <a:avLst>
                    <a:gd fmla="val -96799" name="adj1"/>
                    <a:gd fmla="val 196799" name="adj2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69" name="Google Shape;869;p57"/>
                <p:cNvCxnSpPr>
                  <a:stCxn id="863" idx="7"/>
                  <a:endCxn id="865" idx="2"/>
                </p:cNvCxnSpPr>
                <p:nvPr/>
              </p:nvCxnSpPr>
              <p:spPr>
                <a:xfrm rot="-5400000">
                  <a:off x="6866723" y="804402"/>
                  <a:ext cx="427200" cy="476100"/>
                </a:xfrm>
                <a:prstGeom prst="curvedConnector2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triangle"/>
                  <a:tailEnd len="med" w="med" type="none"/>
                </a:ln>
              </p:spPr>
            </p:cxnSp>
            <p:cxnSp>
              <p:nvCxnSpPr>
                <p:cNvPr id="870" name="Google Shape;870;p57"/>
                <p:cNvCxnSpPr>
                  <a:stCxn id="866" idx="1"/>
                  <a:endCxn id="865" idx="6"/>
                </p:cNvCxnSpPr>
                <p:nvPr/>
              </p:nvCxnSpPr>
              <p:spPr>
                <a:xfrm flipH="1" rot="5400000">
                  <a:off x="7810962" y="828214"/>
                  <a:ext cx="424500" cy="425700"/>
                </a:xfrm>
                <a:prstGeom prst="curvedConnector2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71" name="Google Shape;871;p57"/>
                <p:cNvCxnSpPr>
                  <a:stCxn id="863" idx="5"/>
                  <a:endCxn id="864" idx="2"/>
                </p:cNvCxnSpPr>
                <p:nvPr/>
              </p:nvCxnSpPr>
              <p:spPr>
                <a:xfrm flipH="1" rot="-5400000">
                  <a:off x="6876473" y="1569748"/>
                  <a:ext cx="408900" cy="477300"/>
                </a:xfrm>
                <a:prstGeom prst="curvedConnector2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72" name="Google Shape;872;p57"/>
                <p:cNvCxnSpPr>
                  <a:stCxn id="864" idx="6"/>
                  <a:endCxn id="866" idx="4"/>
                </p:cNvCxnSpPr>
                <p:nvPr/>
              </p:nvCxnSpPr>
              <p:spPr>
                <a:xfrm flipH="1" rot="10800000">
                  <a:off x="7811660" y="1673343"/>
                  <a:ext cx="598500" cy="339600"/>
                </a:xfrm>
                <a:prstGeom prst="curvedConnector2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73" name="Google Shape;873;p57"/>
                <p:cNvCxnSpPr>
                  <a:stCxn id="864" idx="1"/>
                  <a:endCxn id="865" idx="3"/>
                </p:cNvCxnSpPr>
                <p:nvPr/>
              </p:nvCxnSpPr>
              <p:spPr>
                <a:xfrm rot="10800000">
                  <a:off x="7390212" y="1002895"/>
                  <a:ext cx="1500" cy="836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874" name="Google Shape;874;p57"/>
                <p:cNvCxnSpPr>
                  <a:stCxn id="865" idx="5"/>
                  <a:endCxn id="864" idx="7"/>
                </p:cNvCxnSpPr>
                <p:nvPr/>
              </p:nvCxnSpPr>
              <p:spPr>
                <a:xfrm>
                  <a:off x="7738241" y="1002887"/>
                  <a:ext cx="1500" cy="836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875" name="Google Shape;875;p57"/>
              <p:cNvSpPr txBox="1"/>
              <p:nvPr/>
            </p:nvSpPr>
            <p:spPr>
              <a:xfrm>
                <a:off x="6051000" y="791325"/>
                <a:ext cx="282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ca-ES" sz="1000">
                    <a:solidFill>
                      <a:schemeClr val="dk1"/>
                    </a:solidFill>
                  </a:rPr>
                  <a:t>0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876" name="Google Shape;876;p57"/>
              <p:cNvSpPr txBox="1"/>
              <p:nvPr/>
            </p:nvSpPr>
            <p:spPr>
              <a:xfrm>
                <a:off x="6813000" y="1858125"/>
                <a:ext cx="282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ca-ES" sz="1000">
                    <a:solidFill>
                      <a:schemeClr val="dk1"/>
                    </a:solidFill>
                  </a:rPr>
                  <a:t>1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877" name="Google Shape;877;p57"/>
            <p:cNvSpPr txBox="1"/>
            <p:nvPr/>
          </p:nvSpPr>
          <p:spPr>
            <a:xfrm>
              <a:off x="8184600" y="3090425"/>
              <a:ext cx="28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000">
                  <a:solidFill>
                    <a:schemeClr val="dk1"/>
                  </a:solidFill>
                </a:rPr>
                <a:t>1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57"/>
            <p:cNvSpPr txBox="1"/>
            <p:nvPr/>
          </p:nvSpPr>
          <p:spPr>
            <a:xfrm>
              <a:off x="7316051" y="2391525"/>
              <a:ext cx="28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000">
                  <a:solidFill>
                    <a:schemeClr val="dk1"/>
                  </a:solidFill>
                </a:rPr>
                <a:t>0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57"/>
            <p:cNvSpPr txBox="1"/>
            <p:nvPr/>
          </p:nvSpPr>
          <p:spPr>
            <a:xfrm>
              <a:off x="7041600" y="1858125"/>
              <a:ext cx="28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000">
                  <a:solidFill>
                    <a:schemeClr val="dk1"/>
                  </a:solidFill>
                </a:rPr>
                <a:t>0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57"/>
            <p:cNvSpPr txBox="1"/>
            <p:nvPr/>
          </p:nvSpPr>
          <p:spPr>
            <a:xfrm>
              <a:off x="8260800" y="1934325"/>
              <a:ext cx="28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000">
                  <a:solidFill>
                    <a:schemeClr val="dk1"/>
                  </a:solidFill>
                </a:rPr>
                <a:t>1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57"/>
            <p:cNvSpPr txBox="1"/>
            <p:nvPr/>
          </p:nvSpPr>
          <p:spPr>
            <a:xfrm>
              <a:off x="8946600" y="2023625"/>
              <a:ext cx="282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1000">
                  <a:solidFill>
                    <a:schemeClr val="dk1"/>
                  </a:solidFill>
                </a:rPr>
                <a:t>1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882" name="Google Shape;882;p57"/>
          <p:cNvSpPr txBox="1"/>
          <p:nvPr/>
        </p:nvSpPr>
        <p:spPr>
          <a:xfrm>
            <a:off x="3813024" y="5311200"/>
            <a:ext cx="28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2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883" name="Google Shape;883;p57"/>
          <p:cNvCxnSpPr/>
          <p:nvPr/>
        </p:nvCxnSpPr>
        <p:spPr>
          <a:xfrm>
            <a:off x="1259191" y="5199408"/>
            <a:ext cx="633000" cy="8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57"/>
          <p:cNvCxnSpPr/>
          <p:nvPr/>
        </p:nvCxnSpPr>
        <p:spPr>
          <a:xfrm>
            <a:off x="1282948" y="5209550"/>
            <a:ext cx="628800" cy="4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57"/>
          <p:cNvCxnSpPr>
            <a:endCxn id="796" idx="0"/>
          </p:cNvCxnSpPr>
          <p:nvPr/>
        </p:nvCxnSpPr>
        <p:spPr>
          <a:xfrm rot="5400000">
            <a:off x="3851675" y="2727557"/>
            <a:ext cx="533100" cy="387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Google Shape;886;p57"/>
          <p:cNvSpPr txBox="1"/>
          <p:nvPr/>
        </p:nvSpPr>
        <p:spPr>
          <a:xfrm>
            <a:off x="1631400" y="5287125"/>
            <a:ext cx="48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0</a:t>
            </a:r>
            <a:r>
              <a:rPr lang="ca-ES" sz="1000">
                <a:solidFill>
                  <a:schemeClr val="dk1"/>
                </a:solidFill>
              </a:rPr>
              <a:t>/01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87" name="Google Shape;887;p57"/>
          <p:cNvSpPr txBox="1"/>
          <p:nvPr/>
        </p:nvSpPr>
        <p:spPr>
          <a:xfrm>
            <a:off x="1655199" y="5687775"/>
            <a:ext cx="48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1</a:t>
            </a:r>
            <a:r>
              <a:rPr lang="ca-ES" sz="1000">
                <a:solidFill>
                  <a:schemeClr val="dk1"/>
                </a:solidFill>
              </a:rPr>
              <a:t>/10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88" name="Google Shape;888;p57"/>
          <p:cNvSpPr txBox="1"/>
          <p:nvPr/>
        </p:nvSpPr>
        <p:spPr>
          <a:xfrm>
            <a:off x="3551775" y="1002150"/>
            <a:ext cx="4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R0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9" name="Google Shape;889;p57"/>
          <p:cNvSpPr txBox="1"/>
          <p:nvPr/>
        </p:nvSpPr>
        <p:spPr>
          <a:xfrm>
            <a:off x="2484975" y="1002150"/>
            <a:ext cx="4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R1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90" name="Google Shape;890;p57"/>
          <p:cNvCxnSpPr/>
          <p:nvPr/>
        </p:nvCxnSpPr>
        <p:spPr>
          <a:xfrm>
            <a:off x="689950" y="4541425"/>
            <a:ext cx="4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57"/>
          <p:cNvSpPr txBox="1"/>
          <p:nvPr/>
        </p:nvSpPr>
        <p:spPr>
          <a:xfrm>
            <a:off x="3814771" y="5761850"/>
            <a:ext cx="28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4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92" name="Google Shape;892;p57"/>
          <p:cNvSpPr txBox="1"/>
          <p:nvPr/>
        </p:nvSpPr>
        <p:spPr>
          <a:xfrm>
            <a:off x="2789775" y="6336150"/>
            <a:ext cx="33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0/00     0/00      1/          1/             0/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3" name="Google Shape;893;p57"/>
          <p:cNvSpPr/>
          <p:nvPr/>
        </p:nvSpPr>
        <p:spPr>
          <a:xfrm>
            <a:off x="432325" y="3790475"/>
            <a:ext cx="20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>
                <a:solidFill>
                  <a:schemeClr val="dk1"/>
                </a:solidFill>
              </a:rPr>
              <a:t>Generator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894" name="Google Shape;894;p57"/>
          <p:cNvSpPr txBox="1"/>
          <p:nvPr/>
        </p:nvSpPr>
        <p:spPr>
          <a:xfrm>
            <a:off x="7117800" y="1858125"/>
            <a:ext cx="28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1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01" name="Google Shape;901;p58"/>
          <p:cNvSpPr txBox="1"/>
          <p:nvPr>
            <p:ph idx="1" type="body"/>
          </p:nvPr>
        </p:nvSpPr>
        <p:spPr>
          <a:xfrm>
            <a:off x="617716" y="1007873"/>
            <a:ext cx="42669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Connection Oriented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Establishing </a:t>
            </a:r>
            <a:r>
              <a:rPr lang="ca-ES"/>
              <a:t>the link connection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Data </a:t>
            </a:r>
            <a:r>
              <a:rPr b="1" lang="ca-ES"/>
              <a:t>transmission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Termination</a:t>
            </a:r>
            <a:r>
              <a:rPr lang="ca-ES"/>
              <a:t> of the link connection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Ensures reliable delivery of frames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Transmission errors are detected and </a:t>
            </a:r>
            <a:r>
              <a:rPr b="1" lang="ca-ES"/>
              <a:t>bad frames are discarded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All lost or </a:t>
            </a:r>
            <a:r>
              <a:rPr b="1" lang="ca-ES"/>
              <a:t>erroneous frames </a:t>
            </a:r>
            <a:r>
              <a:rPr lang="ca-ES"/>
              <a:t>are </a:t>
            </a:r>
            <a:r>
              <a:rPr b="1" lang="ca-ES"/>
              <a:t>retransmitted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All </a:t>
            </a:r>
            <a:r>
              <a:rPr b="1" lang="ca-ES"/>
              <a:t>duplicate frames</a:t>
            </a:r>
            <a:r>
              <a:rPr lang="ca-ES"/>
              <a:t> are detected and</a:t>
            </a:r>
            <a:r>
              <a:rPr b="1" lang="ca-ES"/>
              <a:t> discarded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Frames are delivered to the top layer neat and </a:t>
            </a:r>
            <a:r>
              <a:rPr b="1" lang="ca-ES"/>
              <a:t>error free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The </a:t>
            </a:r>
            <a:r>
              <a:rPr b="1" lang="ca-ES"/>
              <a:t>flow control</a:t>
            </a:r>
            <a:r>
              <a:rPr lang="ca-ES"/>
              <a:t> is performed between the emitter and the receiver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To carry out error handling: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Error detection techniques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Frame numbering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Confirmation of all frames received correctly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Retransmission unconfirmed frames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8"/>
          <p:cNvSpPr/>
          <p:nvPr/>
        </p:nvSpPr>
        <p:spPr>
          <a:xfrm>
            <a:off x="617700" y="551700"/>
            <a:ext cx="540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HDLC (High-level Data Link Control)</a:t>
            </a:r>
            <a:r>
              <a:rPr lang="ca-ES" sz="2400">
                <a:solidFill>
                  <a:schemeClr val="dk1"/>
                </a:solidFill>
              </a:rPr>
              <a:t>: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903" name="Google Shape;903;p58"/>
          <p:cNvSpPr txBox="1"/>
          <p:nvPr/>
        </p:nvSpPr>
        <p:spPr>
          <a:xfrm>
            <a:off x="5737925" y="1224875"/>
            <a:ext cx="3620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800">
                <a:solidFill>
                  <a:srgbClr val="3F3F3F"/>
                </a:solidFill>
              </a:rPr>
              <a:t>Use</a:t>
            </a:r>
            <a:endParaRPr sz="18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Cisco devices</a:t>
            </a:r>
            <a:endParaRPr sz="1600">
              <a:solidFill>
                <a:srgbClr val="3F3F3F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ca-ES" sz="1600">
                <a:solidFill>
                  <a:srgbClr val="3F3F3F"/>
                </a:solidFill>
              </a:rPr>
              <a:t>Networks with high error rates.</a:t>
            </a:r>
            <a:endParaRPr sz="1600">
              <a:solidFill>
                <a:srgbClr val="3F3F3F"/>
              </a:solidFill>
            </a:endParaRPr>
          </a:p>
        </p:txBody>
      </p:sp>
      <p:pic>
        <p:nvPicPr>
          <p:cNvPr id="904" name="Google Shape;9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650" y="4323600"/>
            <a:ext cx="6489199" cy="162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5" name="Google Shape;905;p58"/>
          <p:cNvSpPr txBox="1"/>
          <p:nvPr/>
        </p:nvSpPr>
        <p:spPr>
          <a:xfrm>
            <a:off x="5449700" y="5973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 01111110</a:t>
            </a:r>
            <a:endParaRPr/>
          </a:p>
        </p:txBody>
      </p:sp>
      <p:pic>
        <p:nvPicPr>
          <p:cNvPr id="906" name="Google Shape;9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045" y="2613848"/>
            <a:ext cx="2728710" cy="143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Google Shape;907;p58"/>
          <p:cNvCxnSpPr/>
          <p:nvPr/>
        </p:nvCxnSpPr>
        <p:spPr>
          <a:xfrm>
            <a:off x="8600175" y="3844525"/>
            <a:ext cx="649800" cy="17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14" name="Google Shape;914;p59"/>
          <p:cNvSpPr txBox="1"/>
          <p:nvPr>
            <p:ph idx="1" type="body"/>
          </p:nvPr>
        </p:nvSpPr>
        <p:spPr>
          <a:xfrm>
            <a:off x="617716" y="1007873"/>
            <a:ext cx="42669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Offline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Not guarantee</a:t>
            </a:r>
            <a:r>
              <a:rPr lang="ca-ES"/>
              <a:t> reliable delivery of frames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Transmission errors are detected and </a:t>
            </a:r>
            <a:r>
              <a:rPr b="1" lang="ca-ES"/>
              <a:t>bad frames </a:t>
            </a:r>
            <a:r>
              <a:rPr lang="ca-ES"/>
              <a:t>are </a:t>
            </a:r>
            <a:r>
              <a:rPr b="1" lang="ca-ES"/>
              <a:t>discarded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Missing or erroneous </a:t>
            </a:r>
            <a:r>
              <a:rPr b="1" lang="ca-ES"/>
              <a:t>frames</a:t>
            </a:r>
            <a:r>
              <a:rPr lang="ca-ES"/>
              <a:t> are </a:t>
            </a:r>
            <a:r>
              <a:rPr b="1" lang="ca-ES"/>
              <a:t>not retransmitted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Correct frames are not confirmed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Possible</a:t>
            </a:r>
            <a:r>
              <a:rPr b="1" lang="ca-ES"/>
              <a:t> duplicate frames</a:t>
            </a:r>
            <a:r>
              <a:rPr lang="ca-ES"/>
              <a:t> are </a:t>
            </a:r>
            <a:r>
              <a:rPr b="1" lang="ca-ES"/>
              <a:t>not</a:t>
            </a:r>
            <a:r>
              <a:rPr lang="ca-ES"/>
              <a:t> detected or </a:t>
            </a:r>
            <a:r>
              <a:rPr b="1" lang="ca-ES"/>
              <a:t>discarded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Frames</a:t>
            </a:r>
            <a:r>
              <a:rPr lang="ca-ES"/>
              <a:t> are delivered to the top layer </a:t>
            </a:r>
            <a:r>
              <a:rPr b="1" lang="ca-ES"/>
              <a:t>in the order</a:t>
            </a:r>
            <a:r>
              <a:rPr lang="ca-ES"/>
              <a:t> they arrive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/>
              <a:t>No flow control</a:t>
            </a:r>
            <a:r>
              <a:rPr lang="ca-ES"/>
              <a:t> between emitter and receiver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No establishment</a:t>
            </a:r>
            <a:r>
              <a:rPr lang="ca-ES"/>
              <a:t> or connection end phases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Each frame is considered independent of the rest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Use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Networks with low error rates (these are the most common today)</a:t>
            </a:r>
            <a:endParaRPr/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SzPts val="1240"/>
              <a:buChar char="►"/>
            </a:pPr>
            <a:r>
              <a:rPr lang="ca-ES" sz="1400"/>
              <a:t>ADSL (PPPoE = PPP over Ethernet, PPPoA = PPP over ATM)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9"/>
          <p:cNvSpPr/>
          <p:nvPr/>
        </p:nvSpPr>
        <p:spPr>
          <a:xfrm>
            <a:off x="617700" y="551700"/>
            <a:ext cx="88254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PPP</a:t>
            </a:r>
            <a:r>
              <a:rPr lang="ca-ES" sz="2400">
                <a:solidFill>
                  <a:schemeClr val="dk1"/>
                </a:solidFill>
              </a:rPr>
              <a:t> (Point to point) and LLC (Logic Link Control) protocol: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916" name="Google Shape;9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675" y="2197073"/>
            <a:ext cx="7010400" cy="32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7" name="Google Shape;91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625" y="5397473"/>
            <a:ext cx="70485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59"/>
          <p:cNvSpPr/>
          <p:nvPr/>
        </p:nvSpPr>
        <p:spPr>
          <a:xfrm>
            <a:off x="5549025" y="5549025"/>
            <a:ext cx="614400" cy="75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9"/>
          <p:cNvSpPr txBox="1"/>
          <p:nvPr/>
        </p:nvSpPr>
        <p:spPr>
          <a:xfrm>
            <a:off x="5484825" y="6339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3F3F3F"/>
                </a:solidFill>
              </a:rPr>
              <a:t>MAC Address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649" y="3002974"/>
            <a:ext cx="3718899" cy="7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6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27" name="Google Shape;9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26" y="3068077"/>
            <a:ext cx="6457076" cy="36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60"/>
          <p:cNvSpPr/>
          <p:nvPr/>
        </p:nvSpPr>
        <p:spPr>
          <a:xfrm>
            <a:off x="3743775" y="5022925"/>
            <a:ext cx="19140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9" name="Google Shape;92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8100" y="3572050"/>
            <a:ext cx="4289075" cy="30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0"/>
          <p:cNvSpPr txBox="1"/>
          <p:nvPr>
            <p:ph idx="1" type="body"/>
          </p:nvPr>
        </p:nvSpPr>
        <p:spPr>
          <a:xfrm>
            <a:off x="617716" y="626873"/>
            <a:ext cx="42669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MAC-48 deprecated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1" lang="ca-ES" u="sng">
                <a:solidFill>
                  <a:schemeClr val="hlink"/>
                </a:solidFill>
                <a:hlinkClick r:id="rId6"/>
              </a:rPr>
              <a:t>EUI-48</a:t>
            </a:r>
            <a:r>
              <a:rPr lang="ca-ES"/>
              <a:t> 2^48 (281.474.976.710.656)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EUI-64 add 16 bits more (RFC 2464)</a:t>
            </a:r>
            <a:endParaRPr/>
          </a:p>
        </p:txBody>
      </p:sp>
      <p:sp>
        <p:nvSpPr>
          <p:cNvPr id="931" name="Google Shape;931;p60"/>
          <p:cNvSpPr/>
          <p:nvPr/>
        </p:nvSpPr>
        <p:spPr>
          <a:xfrm>
            <a:off x="617700" y="170700"/>
            <a:ext cx="88254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Media </a:t>
            </a:r>
            <a:r>
              <a:rPr lang="ca-ES" sz="2400">
                <a:solidFill>
                  <a:schemeClr val="dk1"/>
                </a:solidFill>
              </a:rPr>
              <a:t>Access</a:t>
            </a:r>
            <a:r>
              <a:rPr lang="ca-ES" sz="2400">
                <a:solidFill>
                  <a:schemeClr val="dk1"/>
                </a:solidFill>
              </a:rPr>
              <a:t> Control </a:t>
            </a:r>
            <a:r>
              <a:rPr lang="ca-ES" sz="2400">
                <a:solidFill>
                  <a:schemeClr val="dk1"/>
                </a:solidFill>
              </a:rPr>
              <a:t>Address (MAC Address)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932" name="Google Shape;93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9525" y="590400"/>
            <a:ext cx="53911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1900" y="1670575"/>
            <a:ext cx="44767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801" y="6041339"/>
            <a:ext cx="4476750" cy="73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2225" y="1703000"/>
            <a:ext cx="4739951" cy="117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6" name="Google Shape;936;p60"/>
          <p:cNvCxnSpPr/>
          <p:nvPr/>
        </p:nvCxnSpPr>
        <p:spPr>
          <a:xfrm>
            <a:off x="3543175" y="1563250"/>
            <a:ext cx="0" cy="83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60"/>
          <p:cNvSpPr/>
          <p:nvPr/>
        </p:nvSpPr>
        <p:spPr>
          <a:xfrm>
            <a:off x="2187125" y="6535475"/>
            <a:ext cx="1356000" cy="23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44" name="Google Shape;944;p6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Internet</a:t>
            </a:r>
            <a:endParaRPr/>
          </a:p>
        </p:txBody>
      </p:sp>
      <p:sp>
        <p:nvSpPr>
          <p:cNvPr id="945" name="Google Shape;945;p61"/>
          <p:cNvSpPr/>
          <p:nvPr/>
        </p:nvSpPr>
        <p:spPr>
          <a:xfrm>
            <a:off x="7089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D9A337"/>
                </a:solidFill>
              </a:rPr>
              <a:t>Network OSI Model </a:t>
            </a:r>
            <a:r>
              <a:rPr lang="ca-ES" sz="1600">
                <a:solidFill>
                  <a:srgbClr val="D9A337"/>
                </a:solidFill>
              </a:rPr>
              <a:t>PDU:Packet or Datagram</a:t>
            </a:r>
            <a:r>
              <a:rPr lang="ca-ES" sz="2400">
                <a:solidFill>
                  <a:srgbClr val="D9A337"/>
                </a:solidFill>
              </a:rPr>
              <a:t> </a:t>
            </a:r>
            <a:endParaRPr b="0" sz="2400" cap="none">
              <a:solidFill>
                <a:srgbClr val="D9A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1"/>
          <p:cNvSpPr txBox="1"/>
          <p:nvPr>
            <p:ph idx="1" type="body"/>
          </p:nvPr>
        </p:nvSpPr>
        <p:spPr>
          <a:xfrm>
            <a:off x="950427" y="2296350"/>
            <a:ext cx="4174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All </a:t>
            </a:r>
            <a:r>
              <a:rPr lang="ca-ES"/>
              <a:t>components</a:t>
            </a:r>
            <a:r>
              <a:rPr lang="ca-ES"/>
              <a:t> has IP address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Identify </a:t>
            </a:r>
            <a:r>
              <a:rPr b="1" lang="ca-ES"/>
              <a:t>Network</a:t>
            </a:r>
            <a:r>
              <a:rPr lang="ca-ES"/>
              <a:t> and </a:t>
            </a:r>
            <a:r>
              <a:rPr b="1" lang="ca-ES"/>
              <a:t>Host</a:t>
            </a:r>
            <a:endParaRPr b="1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1"/>
          <p:cNvSpPr/>
          <p:nvPr/>
        </p:nvSpPr>
        <p:spPr>
          <a:xfrm>
            <a:off x="950400" y="18401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Addressing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948" name="Google Shape;948;p61"/>
          <p:cNvSpPr txBox="1"/>
          <p:nvPr>
            <p:ph idx="1" type="body"/>
          </p:nvPr>
        </p:nvSpPr>
        <p:spPr>
          <a:xfrm>
            <a:off x="950425" y="3464225"/>
            <a:ext cx="3496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All component is routed to destination using tables and rules.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1"/>
          <p:cNvSpPr/>
          <p:nvPr/>
        </p:nvSpPr>
        <p:spPr>
          <a:xfrm>
            <a:off x="950400" y="29831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2400">
                <a:solidFill>
                  <a:schemeClr val="dk1"/>
                </a:solidFill>
              </a:rPr>
              <a:t>Routing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50" name="Google Shape;950;p61"/>
          <p:cNvSpPr/>
          <p:nvPr/>
        </p:nvSpPr>
        <p:spPr>
          <a:xfrm>
            <a:off x="4684500" y="1991675"/>
            <a:ext cx="3801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1"/>
          <p:cNvSpPr txBox="1"/>
          <p:nvPr>
            <p:ph idx="1" type="body"/>
          </p:nvPr>
        </p:nvSpPr>
        <p:spPr>
          <a:xfrm>
            <a:off x="5125252" y="2192925"/>
            <a:ext cx="4174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IPv4 </a:t>
            </a:r>
            <a:r>
              <a:rPr lang="ca-ES" u="sng">
                <a:solidFill>
                  <a:schemeClr val="hlink"/>
                </a:solidFill>
                <a:hlinkClick r:id="rId3"/>
              </a:rPr>
              <a:t>RFC791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IPV6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1"/>
          <p:cNvSpPr/>
          <p:nvPr/>
        </p:nvSpPr>
        <p:spPr>
          <a:xfrm>
            <a:off x="5125225" y="1736750"/>
            <a:ext cx="55515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IP addressing </a:t>
            </a:r>
            <a:r>
              <a:rPr b="1" lang="ca-ES" sz="1000">
                <a:solidFill>
                  <a:srgbClr val="202122"/>
                </a:solidFill>
                <a:highlight>
                  <a:srgbClr val="FFFFFF"/>
                </a:highlight>
              </a:rPr>
              <a:t>Classless Inter-Domain Routing</a:t>
            </a:r>
            <a:r>
              <a:rPr lang="ca-ES" sz="100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a-ES" sz="1000">
                <a:solidFill>
                  <a:srgbClr val="202122"/>
                </a:solidFill>
                <a:highlight>
                  <a:srgbClr val="FFFFFF"/>
                </a:highlight>
              </a:rPr>
              <a:t>CIDR)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953" name="Google Shape;95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252" y="3568950"/>
            <a:ext cx="4446786" cy="227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688" y="4903075"/>
            <a:ext cx="140017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61" name="Google Shape;961;p62"/>
          <p:cNvSpPr txBox="1"/>
          <p:nvPr>
            <p:ph idx="1" type="body"/>
          </p:nvPr>
        </p:nvSpPr>
        <p:spPr>
          <a:xfrm>
            <a:off x="417025" y="1000950"/>
            <a:ext cx="5749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32 </a:t>
            </a:r>
            <a:r>
              <a:rPr lang="ca-ES"/>
              <a:t>to be grouped in eights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 u="sng">
                <a:solidFill>
                  <a:schemeClr val="hlink"/>
                </a:solidFill>
                <a:hlinkClick r:id="rId3"/>
              </a:rPr>
              <a:t>RFC5735 </a:t>
            </a:r>
            <a:r>
              <a:rPr lang="ca-ES"/>
              <a:t>Classes and reserved addresses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 mask is used to known Network or Host bits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Some are Private IPs </a:t>
            </a:r>
            <a:r>
              <a:rPr lang="ca-ES" u="sng">
                <a:solidFill>
                  <a:schemeClr val="hlink"/>
                </a:solidFill>
                <a:hlinkClick r:id="rId4"/>
              </a:rPr>
              <a:t>RFC1918</a:t>
            </a:r>
            <a:r>
              <a:rPr lang="ca-ES"/>
              <a:t>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Class A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 10.0.0.0 to 10.255.255.255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Class B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172.16.0.0 to 172.31.255.255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Class C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192.168.0.0 to 192.168.255.255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 sz="1600"/>
              <a:t>Loopback </a:t>
            </a:r>
            <a:r>
              <a:rPr lang="ca-ES" sz="1600" u="sng">
                <a:solidFill>
                  <a:schemeClr val="hlink"/>
                </a:solidFill>
                <a:hlinkClick r:id="rId5"/>
              </a:rPr>
              <a:t>RFC1122</a:t>
            </a:r>
            <a:r>
              <a:rPr lang="ca-ES" sz="1600"/>
              <a:t>:</a:t>
            </a:r>
            <a:endParaRPr sz="16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 sz="1400"/>
              <a:t>127.0.0.0 to 127.255.255.255</a:t>
            </a:r>
            <a:endParaRPr sz="14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 sz="1600"/>
              <a:t>Link-Local </a:t>
            </a:r>
            <a:r>
              <a:rPr lang="ca-ES" sz="1600" u="sng">
                <a:solidFill>
                  <a:schemeClr val="hlink"/>
                </a:solidFill>
                <a:hlinkClick r:id="rId6"/>
              </a:rPr>
              <a:t>RFC3927</a:t>
            </a:r>
            <a:r>
              <a:rPr lang="ca-ES" sz="1600"/>
              <a:t>:</a:t>
            </a:r>
            <a:endParaRPr sz="1600"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ca-ES" sz="1400"/>
              <a:t>169.254.1.0 to 169.254.254.255</a:t>
            </a:r>
            <a:endParaRPr sz="1400"/>
          </a:p>
          <a:p>
            <a:pPr indent="-34036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ca-ES" sz="1600"/>
              <a:t>Multicast </a:t>
            </a:r>
            <a:r>
              <a:rPr lang="ca-ES" sz="1600" u="sng">
                <a:solidFill>
                  <a:schemeClr val="hlink"/>
                </a:solidFill>
                <a:hlinkClick r:id="rId7"/>
              </a:rPr>
              <a:t>RFC1122</a:t>
            </a:r>
            <a:r>
              <a:rPr lang="ca-ES" sz="1600"/>
              <a:t>:</a:t>
            </a:r>
            <a:endParaRPr sz="1600"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ca-ES" sz="1400"/>
              <a:t>224.0.0.0 to 224.0.0.15</a:t>
            </a:r>
            <a:endParaRPr sz="1400"/>
          </a:p>
          <a:p>
            <a:pPr indent="-34036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ca-ES" sz="1600"/>
              <a:t>Future </a:t>
            </a:r>
            <a:r>
              <a:rPr lang="ca-ES" sz="1600" u="sng">
                <a:solidFill>
                  <a:schemeClr val="hlink"/>
                </a:solidFill>
                <a:hlinkClick r:id="rId8"/>
              </a:rPr>
              <a:t>RFC1122</a:t>
            </a:r>
            <a:r>
              <a:rPr lang="ca-ES" sz="1600"/>
              <a:t>:</a:t>
            </a:r>
            <a:endParaRPr sz="1600"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ca-ES" sz="1400"/>
              <a:t>240.0.0.0 to 240.0.0.15</a:t>
            </a:r>
            <a:endParaRPr sz="1400"/>
          </a:p>
          <a:p>
            <a:pPr indent="-34036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ca-ES" sz="1600"/>
              <a:t>Broadcast </a:t>
            </a:r>
            <a:r>
              <a:rPr lang="ca-ES" sz="1600" u="sng">
                <a:solidFill>
                  <a:schemeClr val="hlink"/>
                </a:solidFill>
                <a:hlinkClick r:id="rId9"/>
              </a:rPr>
              <a:t>RFC919</a:t>
            </a:r>
            <a:r>
              <a:rPr lang="ca-ES" sz="1600"/>
              <a:t>:</a:t>
            </a:r>
            <a:endParaRPr sz="1600"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►"/>
            </a:pPr>
            <a:r>
              <a:rPr lang="ca-ES" sz="1400"/>
              <a:t>255.255.255.255/32</a:t>
            </a:r>
            <a:endParaRPr sz="14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2"/>
          <p:cNvSpPr/>
          <p:nvPr/>
        </p:nvSpPr>
        <p:spPr>
          <a:xfrm>
            <a:off x="950400" y="5447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IPv4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963" name="Google Shape;963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8689" y="16325"/>
            <a:ext cx="4360235" cy="24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62"/>
          <p:cNvSpPr txBox="1"/>
          <p:nvPr>
            <p:ph idx="1" type="body"/>
          </p:nvPr>
        </p:nvSpPr>
        <p:spPr>
          <a:xfrm>
            <a:off x="4514550" y="2070025"/>
            <a:ext cx="5749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Class A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0.0.0.0 to 127.255.255.255 Mask 255.0.0.0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Class B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128.0.0.0 to 191.255.255.255 Mask 255.255.0.0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Class C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192.0.0.0 to 223.255.255.255 Mask 255.255.255.0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Class 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224.0.0.0 to 239.255.255.255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Class 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240.0.0.0 to 255.255.255.255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graphicFrame>
        <p:nvGraphicFramePr>
          <p:cNvPr id="971" name="Google Shape;971;p63"/>
          <p:cNvGraphicFramePr/>
          <p:nvPr/>
        </p:nvGraphicFramePr>
        <p:xfrm>
          <a:off x="162546" y="6228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1102400"/>
                <a:gridCol w="1588750"/>
                <a:gridCol w="1516525"/>
                <a:gridCol w="3790100"/>
                <a:gridCol w="2151700"/>
              </a:tblGrid>
              <a:tr h="30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Classe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Extended mask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Reduced mask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Binary mask</a:t>
                      </a:r>
                      <a:r>
                        <a:rPr lang="ca-ES"/>
                        <a:t>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Wildmask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1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A</a:t>
                      </a:r>
                      <a:endParaRPr sz="1400"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255.0.0.0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/8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11111111.00000000.00000000.00000000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0.255.255.255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B</a:t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255.255.0.0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/16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11111111.11111111.00000000.00000000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0.0.255.255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255.255.255.0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/24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11111111.11111111.11111111.00000000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0.0.0.255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72" name="Google Shape;9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00" y="2116900"/>
            <a:ext cx="9415375" cy="161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84" y="3814017"/>
            <a:ext cx="9337690" cy="15490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4" name="Google Shape;974;p63"/>
          <p:cNvGraphicFramePr/>
          <p:nvPr/>
        </p:nvGraphicFramePr>
        <p:xfrm>
          <a:off x="127221" y="5401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1274750"/>
                <a:gridCol w="1266375"/>
                <a:gridCol w="1834075"/>
                <a:gridCol w="1944550"/>
                <a:gridCol w="1917900"/>
                <a:gridCol w="1947150"/>
              </a:tblGrid>
              <a:tr h="32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Net Address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Mask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First Host Address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Last Host Address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Broadcast Address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Nº Hosts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8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147.23.0.0</a:t>
                      </a:r>
                      <a:endParaRPr sz="1400"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255.255.0.0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147.23.0.1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147.23.255.254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chemeClr val="dk1"/>
                          </a:solidFill>
                        </a:rPr>
                        <a:t>147.23.255.255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2^16 – 2 = 65534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http://hyperphysics.phy-astr.gsu.edu/hbasees/Electronic/ietron/and.gif" id="975" name="Google Shape;975;p63"/>
          <p:cNvPicPr preferRelativeResize="0"/>
          <p:nvPr/>
        </p:nvPicPr>
        <p:blipFill rotWithShape="1">
          <a:blip r:embed="rId5">
            <a:alphaModFix/>
          </a:blip>
          <a:srcRect b="0" l="0" r="54796" t="0"/>
          <a:stretch/>
        </p:blipFill>
        <p:spPr>
          <a:xfrm>
            <a:off x="9671601" y="3136348"/>
            <a:ext cx="2199981" cy="162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Introduction</a:t>
            </a:r>
            <a:endParaRPr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677332" y="1774097"/>
            <a:ext cx="8596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Data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Computers, Printers, scanner, to sum up devices.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677300" y="1317925"/>
            <a:ext cx="8712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The target is Share resources!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677332" y="2993297"/>
            <a:ext cx="8596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Between peers or </a:t>
            </a:r>
            <a:r>
              <a:rPr lang="ca-ES"/>
              <a:t>through</a:t>
            </a:r>
            <a:r>
              <a:rPr lang="ca-ES"/>
              <a:t> the world.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Reliably and Safely.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677300" y="2537125"/>
            <a:ext cx="8712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The challenge is connect devices.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688" y="846177"/>
            <a:ext cx="588236" cy="6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563" y="998587"/>
            <a:ext cx="683400" cy="93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3650" y="1317925"/>
            <a:ext cx="6858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7550" y="1985425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37"/>
          <p:cNvGrpSpPr/>
          <p:nvPr/>
        </p:nvGrpSpPr>
        <p:grpSpPr>
          <a:xfrm>
            <a:off x="3676100" y="3951235"/>
            <a:ext cx="9154870" cy="1463240"/>
            <a:chOff x="4285700" y="3265435"/>
            <a:chExt cx="9154870" cy="1463240"/>
          </a:xfrm>
        </p:grpSpPr>
        <p:pic>
          <p:nvPicPr>
            <p:cNvPr id="309" name="Google Shape;30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02300" y="3717897"/>
              <a:ext cx="1009650" cy="73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82800" y="3756322"/>
              <a:ext cx="1009650" cy="73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31925" y="3756322"/>
              <a:ext cx="428625" cy="4381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2" name="Google Shape;312;p37"/>
            <p:cNvCxnSpPr>
              <a:stCxn id="310" idx="3"/>
              <a:endCxn id="311" idx="1"/>
            </p:cNvCxnSpPr>
            <p:nvPr/>
          </p:nvCxnSpPr>
          <p:spPr>
            <a:xfrm flipH="1" rot="10800000">
              <a:off x="5392450" y="3975435"/>
              <a:ext cx="1139400" cy="14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7"/>
            <p:cNvCxnSpPr>
              <a:stCxn id="311" idx="3"/>
              <a:endCxn id="309" idx="1"/>
            </p:cNvCxnSpPr>
            <p:nvPr/>
          </p:nvCxnSpPr>
          <p:spPr>
            <a:xfrm>
              <a:off x="6960550" y="3975397"/>
              <a:ext cx="1041900" cy="10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" name="Google Shape;314;p37"/>
            <p:cNvSpPr/>
            <p:nvPr/>
          </p:nvSpPr>
          <p:spPr>
            <a:xfrm>
              <a:off x="5429650" y="3533840"/>
              <a:ext cx="2551825" cy="289225"/>
            </a:xfrm>
            <a:custGeom>
              <a:rect b="b" l="l" r="r" t="t"/>
              <a:pathLst>
                <a:path extrusionOk="0" h="11569" w="102073">
                  <a:moveTo>
                    <a:pt x="102073" y="7422"/>
                  </a:moveTo>
                  <a:cubicBezTo>
                    <a:pt x="93886" y="6199"/>
                    <a:pt x="69962" y="-605"/>
                    <a:pt x="52950" y="86"/>
                  </a:cubicBezTo>
                  <a:cubicBezTo>
                    <a:pt x="35938" y="777"/>
                    <a:pt x="8825" y="9655"/>
                    <a:pt x="0" y="1156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sp>
          <p:nvSpPr>
            <p:cNvPr id="315" name="Google Shape;315;p37"/>
            <p:cNvSpPr/>
            <p:nvPr/>
          </p:nvSpPr>
          <p:spPr>
            <a:xfrm>
              <a:off x="5461550" y="4293550"/>
              <a:ext cx="2511950" cy="263350"/>
            </a:xfrm>
            <a:custGeom>
              <a:rect b="b" l="l" r="r" t="t"/>
              <a:pathLst>
                <a:path extrusionOk="0" h="10534" w="100478">
                  <a:moveTo>
                    <a:pt x="0" y="0"/>
                  </a:moveTo>
                  <a:cubicBezTo>
                    <a:pt x="8825" y="1755"/>
                    <a:pt x="36204" y="10474"/>
                    <a:pt x="52950" y="10527"/>
                  </a:cubicBezTo>
                  <a:cubicBezTo>
                    <a:pt x="69696" y="10580"/>
                    <a:pt x="92557" y="2020"/>
                    <a:pt x="100478" y="31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sp>
          <p:nvSpPr>
            <p:cNvPr id="316" name="Google Shape;316;p37"/>
            <p:cNvSpPr/>
            <p:nvPr/>
          </p:nvSpPr>
          <p:spPr>
            <a:xfrm>
              <a:off x="4326470" y="4359375"/>
              <a:ext cx="5459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/>
                <a:t>Client</a:t>
              </a:r>
              <a:endParaRPr sz="1600" cap="none">
                <a:solidFill>
                  <a:srgbClr val="000000"/>
                </a:solidFill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7981470" y="4359375"/>
              <a:ext cx="5459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/>
                <a:t>Server</a:t>
              </a:r>
              <a:endParaRPr sz="1600" cap="none">
                <a:solidFill>
                  <a:srgbClr val="000000"/>
                </a:solidFill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 rot="-689743">
              <a:off x="5392405" y="3397340"/>
              <a:ext cx="1360798" cy="369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/>
                <a:t>Request</a:t>
              </a:r>
              <a:endParaRPr sz="1600" cap="none">
                <a:solidFill>
                  <a:srgbClr val="000000"/>
                </a:solidFill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 rot="-689743">
              <a:off x="6801105" y="4107340"/>
              <a:ext cx="1360798" cy="369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/>
                <a:t>Reply</a:t>
              </a:r>
              <a:endParaRPr sz="1600" cap="none">
                <a:solidFill>
                  <a:srgbClr val="000000"/>
                </a:solidFill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6312996" y="3756313"/>
              <a:ext cx="1009800" cy="3693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st="47625">
                <a:srgbClr val="FFFFFF"/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/>
                <a:t>Network</a:t>
              </a:r>
              <a:endParaRPr sz="1600" cap="none">
                <a:solidFill>
                  <a:srgbClr val="000000"/>
                </a:solidFill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4285700" y="3433550"/>
              <a:ext cx="1041900" cy="39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JavaScript</a:t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8083525" y="3315025"/>
              <a:ext cx="588300" cy="39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PHP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0" y="150700"/>
            <a:ext cx="5696651" cy="33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6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983" name="Google Shape;98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750" y="2280827"/>
            <a:ext cx="8413524" cy="448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4"/>
          <p:cNvPicPr preferRelativeResize="0"/>
          <p:nvPr/>
        </p:nvPicPr>
        <p:blipFill rotWithShape="1">
          <a:blip r:embed="rId5">
            <a:alphaModFix/>
          </a:blip>
          <a:srcRect b="0" l="0" r="48541" t="0"/>
          <a:stretch/>
        </p:blipFill>
        <p:spPr>
          <a:xfrm>
            <a:off x="6419575" y="696225"/>
            <a:ext cx="25831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4"/>
          <p:cNvSpPr txBox="1"/>
          <p:nvPr/>
        </p:nvSpPr>
        <p:spPr>
          <a:xfrm>
            <a:off x="6982325" y="524225"/>
            <a:ext cx="97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/>
              <a:t>192.168.1.109/24</a:t>
            </a:r>
            <a:endParaRPr sz="800"/>
          </a:p>
        </p:txBody>
      </p:sp>
      <p:sp>
        <p:nvSpPr>
          <p:cNvPr id="986" name="Google Shape;986;p64"/>
          <p:cNvSpPr txBox="1"/>
          <p:nvPr/>
        </p:nvSpPr>
        <p:spPr>
          <a:xfrm>
            <a:off x="7719000" y="1046875"/>
            <a:ext cx="97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/>
              <a:t>192.168.1.1/24</a:t>
            </a:r>
            <a:endParaRPr sz="800"/>
          </a:p>
        </p:txBody>
      </p:sp>
      <p:pic>
        <p:nvPicPr>
          <p:cNvPr id="987" name="Google Shape;98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3096" y="3415425"/>
            <a:ext cx="975000" cy="9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64"/>
          <p:cNvSpPr txBox="1"/>
          <p:nvPr/>
        </p:nvSpPr>
        <p:spPr>
          <a:xfrm>
            <a:off x="1281175" y="4400250"/>
            <a:ext cx="1356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900" u="sng">
                <a:hlinkClick r:id="rId7"/>
              </a:rPr>
              <a:t>Wireshark</a:t>
            </a:r>
            <a:endParaRPr b="1" sz="1900"/>
          </a:p>
        </p:txBody>
      </p:sp>
      <p:sp>
        <p:nvSpPr>
          <p:cNvPr id="989" name="Google Shape;989;p64"/>
          <p:cNvSpPr/>
          <p:nvPr/>
        </p:nvSpPr>
        <p:spPr>
          <a:xfrm>
            <a:off x="427750" y="58900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IPv4 Datagram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990" name="Google Shape;990;p64"/>
          <p:cNvSpPr txBox="1"/>
          <p:nvPr/>
        </p:nvSpPr>
        <p:spPr>
          <a:xfrm>
            <a:off x="6240725" y="1324875"/>
            <a:ext cx="97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/>
              <a:t>ping 192.168.1.1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925" y="1060013"/>
            <a:ext cx="4933599" cy="48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6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998" name="Google Shape;998;p65"/>
          <p:cNvSpPr/>
          <p:nvPr/>
        </p:nvSpPr>
        <p:spPr>
          <a:xfrm>
            <a:off x="427750" y="363700"/>
            <a:ext cx="9747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Address Resolution Protocol (ARP) </a:t>
            </a:r>
            <a:r>
              <a:rPr lang="ca-ES" sz="2400" u="sng">
                <a:solidFill>
                  <a:schemeClr val="hlink"/>
                </a:solidFill>
                <a:hlinkClick r:id="rId4"/>
              </a:rPr>
              <a:t>RFC  826</a:t>
            </a:r>
            <a:r>
              <a:rPr lang="ca-ES" sz="2400">
                <a:solidFill>
                  <a:schemeClr val="dk1"/>
                </a:solidFill>
              </a:rPr>
              <a:t> and </a:t>
            </a:r>
            <a:r>
              <a:rPr lang="ca-ES" sz="2400" u="sng">
                <a:solidFill>
                  <a:schemeClr val="hlink"/>
                </a:solidFill>
                <a:hlinkClick r:id="rId5"/>
              </a:rPr>
              <a:t>RFC  5227 </a:t>
            </a:r>
            <a:r>
              <a:rPr lang="ca-ES" sz="2400">
                <a:solidFill>
                  <a:schemeClr val="dk1"/>
                </a:solidFill>
              </a:rPr>
              <a:t>/ </a:t>
            </a:r>
            <a:r>
              <a:rPr lang="ca-ES" sz="2400" u="sng">
                <a:solidFill>
                  <a:schemeClr val="hlink"/>
                </a:solidFill>
                <a:hlinkClick r:id="rId6"/>
              </a:rPr>
              <a:t>5494</a:t>
            </a:r>
            <a:r>
              <a:rPr lang="ca-ES" sz="2400">
                <a:solidFill>
                  <a:schemeClr val="dk1"/>
                </a:solidFill>
              </a:rPr>
              <a:t>.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999" name="Google Shape;999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525" y="1785250"/>
            <a:ext cx="4893575" cy="11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65"/>
          <p:cNvSpPr txBox="1"/>
          <p:nvPr>
            <p:ph idx="1" type="body"/>
          </p:nvPr>
        </p:nvSpPr>
        <p:spPr>
          <a:xfrm>
            <a:off x="89350" y="2994325"/>
            <a:ext cx="70266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/>
              <a:t>I’m ready to sent to print for first time!. </a:t>
            </a:r>
            <a:r>
              <a:rPr b="1" i="1" lang="ca-ES" sz="1400"/>
              <a:t>-</a:t>
            </a:r>
            <a:r>
              <a:rPr i="1" lang="ca-ES" sz="1400"/>
              <a:t>The printer’s IP = 192.168.0.29 </a:t>
            </a:r>
            <a:r>
              <a:rPr b="1" i="1" lang="ca-ES" sz="1400"/>
              <a:t>-</a:t>
            </a:r>
            <a:endParaRPr b="1" i="1" sz="1400"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040"/>
              <a:buChar char="►"/>
            </a:pPr>
            <a:r>
              <a:rPr b="1" lang="ca-ES" sz="1400"/>
              <a:t>Host: </a:t>
            </a:r>
            <a:r>
              <a:rPr lang="ca-ES" sz="1400"/>
              <a:t>Hey there (sending to FF:FF:FF:FF:FF:FF) </a:t>
            </a:r>
            <a:r>
              <a:rPr lang="ca-ES" sz="1400"/>
              <a:t>Who has ? 192.168.0.29 </a:t>
            </a:r>
            <a:endParaRPr sz="1400"/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040"/>
              <a:buChar char="►"/>
            </a:pPr>
            <a:r>
              <a:rPr b="1" lang="ca-ES" sz="1400"/>
              <a:t>Printer:</a:t>
            </a:r>
            <a:r>
              <a:rPr lang="ca-ES" sz="1400"/>
              <a:t> to host...Hey! 192.168.0.29 is at </a:t>
            </a:r>
            <a:r>
              <a:rPr lang="ca-ES" sz="1400"/>
              <a:t>1</a:t>
            </a:r>
            <a:r>
              <a:rPr lang="ca-ES" sz="1400"/>
              <a:t>4:2d:27:bc:46:4d</a:t>
            </a:r>
            <a:endParaRPr sz="14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00"/>
              <a:t>Ok noted! Now I can send data to print to </a:t>
            </a:r>
            <a:r>
              <a:rPr lang="ca-ES" sz="1400"/>
              <a:t>14:2d:27:bc:46:4d</a:t>
            </a:r>
            <a:endParaRPr sz="14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1" name="Google Shape;1001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025" y="4303375"/>
            <a:ext cx="6184926" cy="62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525" y="5227064"/>
            <a:ext cx="6184931" cy="68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09" name="Google Shape;1009;p66"/>
          <p:cNvSpPr txBox="1"/>
          <p:nvPr>
            <p:ph idx="1" type="body"/>
          </p:nvPr>
        </p:nvSpPr>
        <p:spPr>
          <a:xfrm>
            <a:off x="950425" y="1077150"/>
            <a:ext cx="46005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systemctl stop network-manager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systemctl start network-manager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systemctl disable network-manager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systemctl enable network-manager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systemctl mask network-manager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systemctl unmask network-manager</a:t>
            </a:r>
            <a:endParaRPr b="1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6"/>
          <p:cNvSpPr/>
          <p:nvPr/>
        </p:nvSpPr>
        <p:spPr>
          <a:xfrm>
            <a:off x="950400" y="6209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NetworkManager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011" name="Google Shape;10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99" y="3319202"/>
            <a:ext cx="6708724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66"/>
          <p:cNvPicPr preferRelativeResize="0"/>
          <p:nvPr/>
        </p:nvPicPr>
        <p:blipFill rotWithShape="1">
          <a:blip r:embed="rId4">
            <a:alphaModFix/>
          </a:blip>
          <a:srcRect b="14792" l="0" r="0" t="0"/>
          <a:stretch/>
        </p:blipFill>
        <p:spPr>
          <a:xfrm>
            <a:off x="3375375" y="5127400"/>
            <a:ext cx="6050100" cy="14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66"/>
          <p:cNvSpPr/>
          <p:nvPr/>
        </p:nvSpPr>
        <p:spPr>
          <a:xfrm rot="1345952">
            <a:off x="8862125" y="5082619"/>
            <a:ext cx="2265751" cy="1395862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9A337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00"/>
              <a:t>Is possible to return to the classical notation adding a line to /etc/default/grub and rebuild it</a:t>
            </a:r>
            <a:endParaRPr sz="1100"/>
          </a:p>
        </p:txBody>
      </p:sp>
      <p:pic>
        <p:nvPicPr>
          <p:cNvPr id="1014" name="Google Shape;101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875" y="304800"/>
            <a:ext cx="5388726" cy="36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6"/>
          <p:cNvPicPr preferRelativeResize="0"/>
          <p:nvPr/>
        </p:nvPicPr>
        <p:blipFill rotWithShape="1">
          <a:blip r:embed="rId6">
            <a:alphaModFix/>
          </a:blip>
          <a:srcRect b="46745" l="0" r="0" t="46845"/>
          <a:stretch/>
        </p:blipFill>
        <p:spPr>
          <a:xfrm>
            <a:off x="5183913" y="6632970"/>
            <a:ext cx="6934200" cy="23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D9D9D9">
                <a:alpha val="50000"/>
              </a:srgbClr>
            </a:outerShdw>
          </a:effectLst>
        </p:spPr>
      </p:pic>
      <p:pic>
        <p:nvPicPr>
          <p:cNvPr id="1016" name="Google Shape;101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2925" y="2653353"/>
            <a:ext cx="3685200" cy="191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7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1023" name="Google Shape;102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788" y="366650"/>
            <a:ext cx="5553075" cy="19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200000" dist="95250">
              <a:srgbClr val="000000">
                <a:alpha val="51000"/>
              </a:srgbClr>
            </a:outerShdw>
          </a:effectLst>
        </p:spPr>
      </p:pic>
      <p:pic>
        <p:nvPicPr>
          <p:cNvPr id="1024" name="Google Shape;102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0" y="892375"/>
            <a:ext cx="5851037" cy="269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7"/>
          <p:cNvSpPr txBox="1"/>
          <p:nvPr>
            <p:ph idx="1" type="body"/>
          </p:nvPr>
        </p:nvSpPr>
        <p:spPr>
          <a:xfrm>
            <a:off x="245825" y="295525"/>
            <a:ext cx="5345400" cy="59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 u="sng">
                <a:solidFill>
                  <a:schemeClr val="hlink"/>
                </a:solidFill>
                <a:hlinkClick r:id="rId5"/>
              </a:rPr>
              <a:t>Network Manager</a:t>
            </a:r>
            <a:r>
              <a:rPr lang="ca-ES"/>
              <a:t> has nmcli to management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7"/>
          <p:cNvSpPr txBox="1"/>
          <p:nvPr/>
        </p:nvSpPr>
        <p:spPr>
          <a:xfrm>
            <a:off x="692725" y="3889150"/>
            <a:ext cx="6976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$ </a:t>
            </a:r>
            <a:r>
              <a:rPr lang="ca-ES"/>
              <a:t>nmcli con add con-name eth1 type wifi ifname eth1 ipv4.method auto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$ nmcli con mod eth1 ipv6.method ignore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$ nmcli con 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$ </a:t>
            </a:r>
            <a:r>
              <a:rPr lang="ca-ES"/>
              <a:t>nmcli con reload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7" name="Google Shape;1027;p67"/>
          <p:cNvPicPr preferRelativeResize="0"/>
          <p:nvPr/>
        </p:nvPicPr>
        <p:blipFill rotWithShape="1">
          <a:blip r:embed="rId6">
            <a:alphaModFix/>
          </a:blip>
          <a:srcRect b="24351" l="0" r="0" t="0"/>
          <a:stretch/>
        </p:blipFill>
        <p:spPr>
          <a:xfrm>
            <a:off x="6509525" y="2519675"/>
            <a:ext cx="5200650" cy="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750" y="3818363"/>
            <a:ext cx="94297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750" y="3654861"/>
            <a:ext cx="9429751" cy="18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4109" y="4765417"/>
            <a:ext cx="4961675" cy="182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-133270" y="143125"/>
            <a:ext cx="285670" cy="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5425" y="6685225"/>
            <a:ext cx="6041624" cy="2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2410625" y="5452775"/>
            <a:ext cx="53454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# nmcli radio</a:t>
            </a:r>
            <a:endParaRPr sz="145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ca-ES" sz="14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nmcli device wifi rescan</a:t>
            </a:r>
            <a:endParaRPr sz="145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4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# nmcli device wifi list</a:t>
            </a:r>
            <a:endParaRPr sz="145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2632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ca-ES" sz="14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# nmcli device wifi connect SSID-Name password wireless-password</a:t>
            </a:r>
            <a:endParaRPr sz="145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74" y="3842138"/>
            <a:ext cx="6386753" cy="23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6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41" name="Google Shape;1041;p68"/>
          <p:cNvSpPr/>
          <p:nvPr/>
        </p:nvSpPr>
        <p:spPr>
          <a:xfrm>
            <a:off x="950400" y="773375"/>
            <a:ext cx="53019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Dijkstra algorithm for dynamic routing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 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1042" name="Google Shape;1042;p68"/>
          <p:cNvGraphicFramePr/>
          <p:nvPr/>
        </p:nvGraphicFramePr>
        <p:xfrm>
          <a:off x="4118246" y="15341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680300"/>
                <a:gridCol w="680300"/>
                <a:gridCol w="680300"/>
                <a:gridCol w="680300"/>
                <a:gridCol w="680300"/>
              </a:tblGrid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STEP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rgbClr val="FFFFFF"/>
                          </a:solidFill>
                        </a:rPr>
                        <a:t>NODES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hMerge="1"/>
                <a:tc hMerge="1"/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-ES">
                          <a:solidFill>
                            <a:srgbClr val="FFFFFF"/>
                          </a:solidFill>
                        </a:rPr>
                        <a:t>A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>
                          <a:solidFill>
                            <a:srgbClr val="FFFFFF"/>
                          </a:solidFill>
                        </a:rPr>
                        <a:t>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6B26B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inf/-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inf/C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inf/-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7/A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3/A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inf/-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5/C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11/C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7/B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grpSp>
        <p:nvGrpSpPr>
          <p:cNvPr id="1043" name="Google Shape;1043;p68"/>
          <p:cNvGrpSpPr/>
          <p:nvPr/>
        </p:nvGrpSpPr>
        <p:grpSpPr>
          <a:xfrm>
            <a:off x="1358575" y="1486200"/>
            <a:ext cx="2752700" cy="1883150"/>
            <a:chOff x="1739575" y="1943400"/>
            <a:chExt cx="2752700" cy="1883150"/>
          </a:xfrm>
        </p:grpSpPr>
        <p:sp>
          <p:nvSpPr>
            <p:cNvPr id="1044" name="Google Shape;1044;p68"/>
            <p:cNvSpPr/>
            <p:nvPr/>
          </p:nvSpPr>
          <p:spPr>
            <a:xfrm>
              <a:off x="1975025" y="2118350"/>
              <a:ext cx="524700" cy="56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A</a:t>
              </a:r>
              <a:endParaRPr/>
            </a:p>
          </p:txBody>
        </p:sp>
        <p:sp>
          <p:nvSpPr>
            <p:cNvPr id="1045" name="Google Shape;1045;p68"/>
            <p:cNvSpPr/>
            <p:nvPr/>
          </p:nvSpPr>
          <p:spPr>
            <a:xfrm>
              <a:off x="3499025" y="2118350"/>
              <a:ext cx="524700" cy="56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C</a:t>
              </a:r>
              <a:endParaRPr/>
            </a:p>
          </p:txBody>
        </p:sp>
        <p:sp>
          <p:nvSpPr>
            <p:cNvPr id="1046" name="Google Shape;1046;p68"/>
            <p:cNvSpPr/>
            <p:nvPr/>
          </p:nvSpPr>
          <p:spPr>
            <a:xfrm>
              <a:off x="1975025" y="3261350"/>
              <a:ext cx="524700" cy="56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B</a:t>
              </a:r>
              <a:endParaRPr/>
            </a:p>
          </p:txBody>
        </p:sp>
        <p:sp>
          <p:nvSpPr>
            <p:cNvPr id="1047" name="Google Shape;1047;p68"/>
            <p:cNvSpPr/>
            <p:nvPr/>
          </p:nvSpPr>
          <p:spPr>
            <a:xfrm>
              <a:off x="3499025" y="3261350"/>
              <a:ext cx="524700" cy="565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D</a:t>
              </a:r>
              <a:endParaRPr/>
            </a:p>
          </p:txBody>
        </p:sp>
        <p:cxnSp>
          <p:nvCxnSpPr>
            <p:cNvPr id="1048" name="Google Shape;1048;p68"/>
            <p:cNvCxnSpPr>
              <a:stCxn id="1044" idx="4"/>
              <a:endCxn id="1046" idx="0"/>
            </p:cNvCxnSpPr>
            <p:nvPr/>
          </p:nvCxnSpPr>
          <p:spPr>
            <a:xfrm>
              <a:off x="2237375" y="2683550"/>
              <a:ext cx="0" cy="57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49" name="Google Shape;1049;p68"/>
            <p:cNvCxnSpPr>
              <a:stCxn id="1044" idx="6"/>
              <a:endCxn id="1045" idx="2"/>
            </p:cNvCxnSpPr>
            <p:nvPr/>
          </p:nvCxnSpPr>
          <p:spPr>
            <a:xfrm>
              <a:off x="2499725" y="2400950"/>
              <a:ext cx="999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0" name="Google Shape;1050;p68"/>
            <p:cNvCxnSpPr>
              <a:stCxn id="1045" idx="4"/>
              <a:endCxn id="1047" idx="0"/>
            </p:cNvCxnSpPr>
            <p:nvPr/>
          </p:nvCxnSpPr>
          <p:spPr>
            <a:xfrm>
              <a:off x="3761375" y="2683550"/>
              <a:ext cx="0" cy="57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1" name="Google Shape;1051;p68"/>
            <p:cNvCxnSpPr>
              <a:stCxn id="1045" idx="3"/>
              <a:endCxn id="1046" idx="7"/>
            </p:cNvCxnSpPr>
            <p:nvPr/>
          </p:nvCxnSpPr>
          <p:spPr>
            <a:xfrm flipH="1">
              <a:off x="2422966" y="2600778"/>
              <a:ext cx="11529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2" name="Google Shape;1052;p68"/>
            <p:cNvCxnSpPr>
              <a:stCxn id="1046" idx="6"/>
              <a:endCxn id="1047" idx="2"/>
            </p:cNvCxnSpPr>
            <p:nvPr/>
          </p:nvCxnSpPr>
          <p:spPr>
            <a:xfrm>
              <a:off x="2499725" y="3543950"/>
              <a:ext cx="999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3" name="Google Shape;1053;p68"/>
            <p:cNvSpPr txBox="1"/>
            <p:nvPr/>
          </p:nvSpPr>
          <p:spPr>
            <a:xfrm>
              <a:off x="2742075" y="1943400"/>
              <a:ext cx="68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3</a:t>
              </a:r>
              <a:endParaRPr/>
            </a:p>
          </p:txBody>
        </p:sp>
        <p:sp>
          <p:nvSpPr>
            <p:cNvPr id="1054" name="Google Shape;1054;p68"/>
            <p:cNvSpPr txBox="1"/>
            <p:nvPr/>
          </p:nvSpPr>
          <p:spPr>
            <a:xfrm>
              <a:off x="1739575" y="2673375"/>
              <a:ext cx="68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7</a:t>
              </a:r>
              <a:endParaRPr/>
            </a:p>
          </p:txBody>
        </p:sp>
        <p:sp>
          <p:nvSpPr>
            <p:cNvPr id="1055" name="Google Shape;1055;p68"/>
            <p:cNvSpPr txBox="1"/>
            <p:nvPr/>
          </p:nvSpPr>
          <p:spPr>
            <a:xfrm>
              <a:off x="2742075" y="2629200"/>
              <a:ext cx="68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2</a:t>
              </a:r>
              <a:endParaRPr/>
            </a:p>
          </p:txBody>
        </p:sp>
        <p:sp>
          <p:nvSpPr>
            <p:cNvPr id="1056" name="Google Shape;1056;p68"/>
            <p:cNvSpPr txBox="1"/>
            <p:nvPr/>
          </p:nvSpPr>
          <p:spPr>
            <a:xfrm>
              <a:off x="2818275" y="3238800"/>
              <a:ext cx="68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2</a:t>
              </a:r>
              <a:endParaRPr/>
            </a:p>
          </p:txBody>
        </p:sp>
        <p:sp>
          <p:nvSpPr>
            <p:cNvPr id="1057" name="Google Shape;1057;p68"/>
            <p:cNvSpPr txBox="1"/>
            <p:nvPr/>
          </p:nvSpPr>
          <p:spPr>
            <a:xfrm>
              <a:off x="3808875" y="2781600"/>
              <a:ext cx="68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8</a:t>
              </a:r>
              <a:endParaRPr/>
            </a:p>
          </p:txBody>
        </p:sp>
      </p:grpSp>
      <p:sp>
        <p:nvSpPr>
          <p:cNvPr id="1058" name="Google Shape;1058;p68"/>
          <p:cNvSpPr/>
          <p:nvPr/>
        </p:nvSpPr>
        <p:spPr>
          <a:xfrm>
            <a:off x="5518925" y="2727875"/>
            <a:ext cx="3768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8"/>
          <p:cNvSpPr/>
          <p:nvPr/>
        </p:nvSpPr>
        <p:spPr>
          <a:xfrm>
            <a:off x="6204725" y="2423075"/>
            <a:ext cx="3768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68"/>
          <p:cNvSpPr/>
          <p:nvPr/>
        </p:nvSpPr>
        <p:spPr>
          <a:xfrm>
            <a:off x="6890525" y="3032675"/>
            <a:ext cx="3768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1" name="Google Shape;1061;p68"/>
          <p:cNvCxnSpPr/>
          <p:nvPr/>
        </p:nvCxnSpPr>
        <p:spPr>
          <a:xfrm>
            <a:off x="905875" y="4875725"/>
            <a:ext cx="811800" cy="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68"/>
          <p:cNvSpPr/>
          <p:nvPr/>
        </p:nvSpPr>
        <p:spPr>
          <a:xfrm>
            <a:off x="194775" y="5818903"/>
            <a:ext cx="63222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3" name="Google Shape;1063;p68"/>
          <p:cNvCxnSpPr/>
          <p:nvPr/>
        </p:nvCxnSpPr>
        <p:spPr>
          <a:xfrm>
            <a:off x="6123125" y="6691550"/>
            <a:ext cx="767400" cy="6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4" name="Google Shape;106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825" y="6390500"/>
            <a:ext cx="4451463" cy="4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446" y="3586825"/>
            <a:ext cx="32385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2146" y="152400"/>
            <a:ext cx="2504581" cy="32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073" name="Google Shape;1073;p6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Transport</a:t>
            </a:r>
            <a:endParaRPr/>
          </a:p>
        </p:txBody>
      </p:sp>
      <p:sp>
        <p:nvSpPr>
          <p:cNvPr id="1074" name="Google Shape;1074;p69"/>
          <p:cNvSpPr/>
          <p:nvPr/>
        </p:nvSpPr>
        <p:spPr>
          <a:xfrm>
            <a:off x="7089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D9A337"/>
                </a:solidFill>
              </a:rPr>
              <a:t>Transport </a:t>
            </a:r>
            <a:r>
              <a:rPr lang="ca-ES" sz="2400">
                <a:solidFill>
                  <a:srgbClr val="D9A337"/>
                </a:solidFill>
              </a:rPr>
              <a:t>OSI Model </a:t>
            </a:r>
            <a:r>
              <a:rPr lang="ca-ES" sz="1600">
                <a:solidFill>
                  <a:srgbClr val="D9A337"/>
                </a:solidFill>
              </a:rPr>
              <a:t>PDU:Segment or Datagram</a:t>
            </a:r>
            <a:r>
              <a:rPr lang="ca-ES" sz="2400">
                <a:solidFill>
                  <a:srgbClr val="D9A337"/>
                </a:solidFill>
              </a:rPr>
              <a:t> </a:t>
            </a:r>
            <a:endParaRPr b="0" sz="2400" cap="none">
              <a:solidFill>
                <a:srgbClr val="D9A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9"/>
          <p:cNvSpPr txBox="1"/>
          <p:nvPr>
            <p:ph idx="1" type="body"/>
          </p:nvPr>
        </p:nvSpPr>
        <p:spPr>
          <a:xfrm>
            <a:off x="950427" y="2296350"/>
            <a:ext cx="4174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Fragmentation / Defragmentation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Multiplexing / Demultiplexing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Flow Control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Error Control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9"/>
          <p:cNvSpPr/>
          <p:nvPr/>
        </p:nvSpPr>
        <p:spPr>
          <a:xfrm>
            <a:off x="950400" y="18401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Functions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077" name="Google Shape;1077;p69"/>
          <p:cNvSpPr txBox="1"/>
          <p:nvPr>
            <p:ph idx="1" type="body"/>
          </p:nvPr>
        </p:nvSpPr>
        <p:spPr>
          <a:xfrm>
            <a:off x="5517625" y="2295450"/>
            <a:ext cx="47094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Connection Oriented (TCP)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Establishment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Transferring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Release</a:t>
            </a:r>
            <a:r>
              <a:rPr lang="ca-ES"/>
              <a:t> connection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Connectionless</a:t>
            </a:r>
            <a:r>
              <a:rPr lang="ca-ES"/>
              <a:t> </a:t>
            </a:r>
            <a:r>
              <a:rPr lang="ca-ES"/>
              <a:t>Communication (UDP)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9"/>
          <p:cNvSpPr/>
          <p:nvPr/>
        </p:nvSpPr>
        <p:spPr>
          <a:xfrm>
            <a:off x="5517600" y="18392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Services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079" name="Google Shape;1079;p69"/>
          <p:cNvSpPr txBox="1"/>
          <p:nvPr>
            <p:ph idx="1" type="body"/>
          </p:nvPr>
        </p:nvSpPr>
        <p:spPr>
          <a:xfrm>
            <a:off x="950427" y="4623375"/>
            <a:ext cx="4174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LISTEN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CONNECT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SEND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RECEIVE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DISCONNECT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0" name="Google Shape;1080;p69"/>
          <p:cNvCxnSpPr/>
          <p:nvPr/>
        </p:nvCxnSpPr>
        <p:spPr>
          <a:xfrm>
            <a:off x="3866775" y="3984675"/>
            <a:ext cx="6300" cy="23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1" name="Google Shape;1081;p69"/>
          <p:cNvCxnSpPr/>
          <p:nvPr/>
        </p:nvCxnSpPr>
        <p:spPr>
          <a:xfrm>
            <a:off x="5238375" y="3984675"/>
            <a:ext cx="6300" cy="23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69"/>
          <p:cNvCxnSpPr/>
          <p:nvPr/>
        </p:nvCxnSpPr>
        <p:spPr>
          <a:xfrm>
            <a:off x="3873325" y="4299075"/>
            <a:ext cx="1257600" cy="4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p69"/>
          <p:cNvCxnSpPr/>
          <p:nvPr/>
        </p:nvCxnSpPr>
        <p:spPr>
          <a:xfrm flipH="1">
            <a:off x="3913800" y="4956975"/>
            <a:ext cx="13416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4" name="Google Shape;1084;p69"/>
          <p:cNvSpPr txBox="1"/>
          <p:nvPr/>
        </p:nvSpPr>
        <p:spPr>
          <a:xfrm>
            <a:off x="3469700" y="3576725"/>
            <a:ext cx="8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Host 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5" name="Google Shape;1085;p69"/>
          <p:cNvSpPr txBox="1"/>
          <p:nvPr/>
        </p:nvSpPr>
        <p:spPr>
          <a:xfrm>
            <a:off x="4817276" y="3584475"/>
            <a:ext cx="8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Host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6" name="Google Shape;1086;p69"/>
          <p:cNvSpPr txBox="1"/>
          <p:nvPr/>
        </p:nvSpPr>
        <p:spPr>
          <a:xfrm rot="1317609">
            <a:off x="4063500" y="4325178"/>
            <a:ext cx="1246652" cy="307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>
                <a:solidFill>
                  <a:schemeClr val="dk1"/>
                </a:solidFill>
              </a:rPr>
              <a:t>SYN (seq= x)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87" name="Google Shape;1087;p69"/>
          <p:cNvSpPr txBox="1"/>
          <p:nvPr/>
        </p:nvSpPr>
        <p:spPr>
          <a:xfrm rot="-1089646">
            <a:off x="3915338" y="4851391"/>
            <a:ext cx="1526544" cy="307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>
                <a:solidFill>
                  <a:schemeClr val="dk1"/>
                </a:solidFill>
              </a:rPr>
              <a:t>SYN (</a:t>
            </a:r>
            <a:r>
              <a:rPr lang="ca-ES" sz="800">
                <a:solidFill>
                  <a:schemeClr val="dk1"/>
                </a:solidFill>
              </a:rPr>
              <a:t>seq= y, ACK=x+1)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088" name="Google Shape;1088;p69"/>
          <p:cNvSpPr txBox="1"/>
          <p:nvPr/>
        </p:nvSpPr>
        <p:spPr>
          <a:xfrm>
            <a:off x="3432150" y="6244375"/>
            <a:ext cx="8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time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89" name="Google Shape;1089;p69"/>
          <p:cNvCxnSpPr/>
          <p:nvPr/>
        </p:nvCxnSpPr>
        <p:spPr>
          <a:xfrm>
            <a:off x="3873325" y="5670675"/>
            <a:ext cx="1257600" cy="4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0" name="Google Shape;1090;p69"/>
          <p:cNvSpPr txBox="1"/>
          <p:nvPr/>
        </p:nvSpPr>
        <p:spPr>
          <a:xfrm rot="1317582">
            <a:off x="3827120" y="5574759"/>
            <a:ext cx="1492161" cy="30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>
                <a:solidFill>
                  <a:schemeClr val="dk1"/>
                </a:solidFill>
              </a:rPr>
              <a:t>SYN (seq= x+1, ACK= y+1)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1091" name="Google Shape;1091;p69"/>
          <p:cNvCxnSpPr/>
          <p:nvPr/>
        </p:nvCxnSpPr>
        <p:spPr>
          <a:xfrm>
            <a:off x="6533775" y="3984675"/>
            <a:ext cx="6300" cy="23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69"/>
          <p:cNvCxnSpPr/>
          <p:nvPr/>
        </p:nvCxnSpPr>
        <p:spPr>
          <a:xfrm>
            <a:off x="7905375" y="3984675"/>
            <a:ext cx="6300" cy="23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p69"/>
          <p:cNvCxnSpPr/>
          <p:nvPr/>
        </p:nvCxnSpPr>
        <p:spPr>
          <a:xfrm>
            <a:off x="6540325" y="4222875"/>
            <a:ext cx="1257600" cy="4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4" name="Google Shape;1094;p69"/>
          <p:cNvCxnSpPr/>
          <p:nvPr/>
        </p:nvCxnSpPr>
        <p:spPr>
          <a:xfrm flipH="1">
            <a:off x="6580800" y="4956975"/>
            <a:ext cx="13416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5" name="Google Shape;1095;p69"/>
          <p:cNvSpPr txBox="1"/>
          <p:nvPr/>
        </p:nvSpPr>
        <p:spPr>
          <a:xfrm>
            <a:off x="6136700" y="3576725"/>
            <a:ext cx="8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Host 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6" name="Google Shape;1096;p69"/>
          <p:cNvSpPr txBox="1"/>
          <p:nvPr/>
        </p:nvSpPr>
        <p:spPr>
          <a:xfrm>
            <a:off x="7484276" y="3584475"/>
            <a:ext cx="8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Host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7" name="Google Shape;1097;p69"/>
          <p:cNvSpPr txBox="1"/>
          <p:nvPr/>
        </p:nvSpPr>
        <p:spPr>
          <a:xfrm rot="1317609">
            <a:off x="6730500" y="4248978"/>
            <a:ext cx="1246652" cy="307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>
                <a:solidFill>
                  <a:schemeClr val="dk1"/>
                </a:solidFill>
              </a:rPr>
              <a:t>SYN (seq= x)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98" name="Google Shape;1098;p69"/>
          <p:cNvSpPr txBox="1"/>
          <p:nvPr/>
        </p:nvSpPr>
        <p:spPr>
          <a:xfrm rot="-1089473">
            <a:off x="6588112" y="4887542"/>
            <a:ext cx="1294778" cy="307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>
                <a:solidFill>
                  <a:schemeClr val="dk1"/>
                </a:solidFill>
              </a:rPr>
              <a:t>SYN (seq= y, ACK=x+1)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099" name="Google Shape;1099;p69"/>
          <p:cNvSpPr txBox="1"/>
          <p:nvPr/>
        </p:nvSpPr>
        <p:spPr>
          <a:xfrm>
            <a:off x="6099150" y="6244375"/>
            <a:ext cx="8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>
                <a:solidFill>
                  <a:schemeClr val="dk1"/>
                </a:solidFill>
              </a:rPr>
              <a:t>time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00" name="Google Shape;1100;p69"/>
          <p:cNvCxnSpPr/>
          <p:nvPr/>
        </p:nvCxnSpPr>
        <p:spPr>
          <a:xfrm>
            <a:off x="6540325" y="5670675"/>
            <a:ext cx="1257600" cy="4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69"/>
          <p:cNvSpPr txBox="1"/>
          <p:nvPr/>
        </p:nvSpPr>
        <p:spPr>
          <a:xfrm rot="1317582">
            <a:off x="6494120" y="5574759"/>
            <a:ext cx="1492161" cy="307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>
                <a:solidFill>
                  <a:schemeClr val="dk1"/>
                </a:solidFill>
              </a:rPr>
              <a:t>SYN (seq= x, ACK= y+1)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02" name="Google Shape;1102;p69"/>
          <p:cNvSpPr txBox="1"/>
          <p:nvPr/>
        </p:nvSpPr>
        <p:spPr>
          <a:xfrm rot="-1089646">
            <a:off x="6496888" y="4358366"/>
            <a:ext cx="1526544" cy="307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800">
                <a:solidFill>
                  <a:schemeClr val="dk1"/>
                </a:solidFill>
              </a:rPr>
              <a:t>SYN (seq= y)</a:t>
            </a:r>
            <a:endParaRPr sz="600">
              <a:solidFill>
                <a:schemeClr val="dk1"/>
              </a:solidFill>
            </a:endParaRPr>
          </a:p>
        </p:txBody>
      </p:sp>
      <p:cxnSp>
        <p:nvCxnSpPr>
          <p:cNvPr id="1103" name="Google Shape;1103;p69"/>
          <p:cNvCxnSpPr/>
          <p:nvPr/>
        </p:nvCxnSpPr>
        <p:spPr>
          <a:xfrm flipH="1">
            <a:off x="6580800" y="4423575"/>
            <a:ext cx="13416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4" name="Google Shape;1104;p69"/>
          <p:cNvSpPr/>
          <p:nvPr/>
        </p:nvSpPr>
        <p:spPr>
          <a:xfrm>
            <a:off x="1026600" y="41261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Primitives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105" name="Google Shape;1105;p69"/>
          <p:cNvSpPr/>
          <p:nvPr/>
        </p:nvSpPr>
        <p:spPr>
          <a:xfrm rot="1345957">
            <a:off x="7879415" y="4277156"/>
            <a:ext cx="1567624" cy="73728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9A337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00"/>
              <a:t>Only one connection results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112" name="Google Shape;1112;p70"/>
          <p:cNvSpPr txBox="1"/>
          <p:nvPr>
            <p:ph idx="1" type="body"/>
          </p:nvPr>
        </p:nvSpPr>
        <p:spPr>
          <a:xfrm>
            <a:off x="950427" y="772350"/>
            <a:ext cx="4174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</a:t>
            </a:r>
            <a:r>
              <a:rPr lang="ca-ES"/>
              <a:t>rovides a secure channel over an unsecured network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Use public and private key i </a:t>
            </a:r>
            <a:r>
              <a:rPr lang="ca-ES"/>
              <a:t>useful</a:t>
            </a:r>
            <a:r>
              <a:rPr lang="ca-ES"/>
              <a:t> to scripting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0"/>
          <p:cNvSpPr/>
          <p:nvPr/>
        </p:nvSpPr>
        <p:spPr>
          <a:xfrm>
            <a:off x="950400" y="3161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SSH (Secure Shell)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114" name="Google Shape;1114;p70"/>
          <p:cNvSpPr txBox="1"/>
          <p:nvPr/>
        </p:nvSpPr>
        <p:spPr>
          <a:xfrm>
            <a:off x="3261000" y="7087375"/>
            <a:ext cx="46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00">
                <a:solidFill>
                  <a:schemeClr val="dk1"/>
                </a:solidFill>
              </a:rPr>
              <a:t>120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15" name="Google Shape;11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50" y="4711475"/>
            <a:ext cx="7774426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650" y="162650"/>
            <a:ext cx="45434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0"/>
          <p:cNvSpPr txBox="1"/>
          <p:nvPr/>
        </p:nvSpPr>
        <p:spPr>
          <a:xfrm>
            <a:off x="744750" y="5045450"/>
            <a:ext cx="1054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50">
                <a:solidFill>
                  <a:srgbClr val="333333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type $env:USERPROFILE\.ssh\id_rsa.pub | ssh pi@IP_ADDRESS "cat &gt;&gt; .ssh/authorized_keys"</a:t>
            </a:r>
            <a:endParaRPr sz="1150">
              <a:solidFill>
                <a:srgbClr val="333333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118" name="Google Shape;111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887" y="467677"/>
            <a:ext cx="3685200" cy="405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5447" y="4670274"/>
            <a:ext cx="261316" cy="3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475" y="5038213"/>
            <a:ext cx="289067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231" y="4664217"/>
            <a:ext cx="261316" cy="3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1184" y="5038213"/>
            <a:ext cx="261316" cy="3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/>
          <p:nvPr/>
        </p:nvSpPr>
        <p:spPr>
          <a:xfrm>
            <a:off x="76202" y="2109000"/>
            <a:ext cx="53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ssh</a:t>
            </a:r>
            <a:r>
              <a:rPr b="1" lang="ca-ES">
                <a:solidFill>
                  <a:srgbClr val="000000"/>
                </a:solidFill>
              </a:rPr>
              <a:t> </a:t>
            </a:r>
            <a:r>
              <a:rPr lang="ca-ES" sz="1200"/>
              <a:t>-X </a:t>
            </a:r>
            <a:r>
              <a:rPr lang="ca-ES">
                <a:solidFill>
                  <a:srgbClr val="000000"/>
                </a:solidFill>
              </a:rPr>
              <a:t>&lt;user_</a:t>
            </a:r>
            <a:r>
              <a:rPr lang="ca-ES"/>
              <a:t>name</a:t>
            </a:r>
            <a:r>
              <a:rPr lang="ca-ES">
                <a:solidFill>
                  <a:srgbClr val="000000"/>
                </a:solidFill>
              </a:rPr>
              <a:t>&gt;</a:t>
            </a:r>
            <a:r>
              <a:rPr lang="ca-ES"/>
              <a:t>@</a:t>
            </a:r>
            <a:r>
              <a:rPr lang="ca-ES">
                <a:solidFill>
                  <a:srgbClr val="000000"/>
                </a:solidFill>
              </a:rPr>
              <a:t>&lt;</a:t>
            </a:r>
            <a:r>
              <a:rPr lang="ca-ES"/>
              <a:t>ip_addres</a:t>
            </a:r>
            <a:r>
              <a:rPr lang="ca-ES">
                <a:solidFill>
                  <a:srgbClr val="000000"/>
                </a:solidFill>
              </a:rPr>
              <a:t>&gt;</a:t>
            </a:r>
            <a:r>
              <a:rPr lang="ca-ES"/>
              <a:t> -p </a:t>
            </a:r>
            <a:r>
              <a:rPr lang="ca-ES">
                <a:solidFill>
                  <a:srgbClr val="000000"/>
                </a:solidFill>
              </a:rPr>
              <a:t>&lt;port&gt;</a:t>
            </a:r>
            <a:endParaRPr cap="none">
              <a:solidFill>
                <a:srgbClr val="000000"/>
              </a:solidFill>
            </a:endParaRPr>
          </a:p>
        </p:txBody>
      </p:sp>
      <p:pic>
        <p:nvPicPr>
          <p:cNvPr id="1124" name="Google Shape;1124;p70"/>
          <p:cNvPicPr preferRelativeResize="0"/>
          <p:nvPr/>
        </p:nvPicPr>
        <p:blipFill rotWithShape="1">
          <a:blip r:embed="rId8">
            <a:alphaModFix/>
          </a:blip>
          <a:srcRect b="0" l="0" r="6252" t="0"/>
          <a:stretch/>
        </p:blipFill>
        <p:spPr>
          <a:xfrm>
            <a:off x="350625" y="2450037"/>
            <a:ext cx="5882824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70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58124" y="1206174"/>
            <a:ext cx="3923059" cy="30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0"/>
          <p:cNvSpPr txBox="1"/>
          <p:nvPr/>
        </p:nvSpPr>
        <p:spPr>
          <a:xfrm>
            <a:off x="9274075" y="3254450"/>
            <a:ext cx="30000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635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ca-ES" sz="950">
                <a:solidFill>
                  <a:srgbClr val="333333"/>
                </a:solidFill>
                <a:highlight>
                  <a:srgbClr val="EFEFEF"/>
                </a:highlight>
              </a:rPr>
              <a:t>Get-Service sshd</a:t>
            </a:r>
            <a:endParaRPr sz="950">
              <a:solidFill>
                <a:srgbClr val="333333"/>
              </a:solidFill>
              <a:highlight>
                <a:srgbClr val="EFEFEF"/>
              </a:highlight>
            </a:endParaRPr>
          </a:p>
          <a:p>
            <a:pPr indent="0" lvl="0" marL="101600" marR="635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ca-ES" sz="950">
                <a:solidFill>
                  <a:srgbClr val="333333"/>
                </a:solidFill>
                <a:highlight>
                  <a:srgbClr val="EFEFEF"/>
                </a:highlight>
              </a:rPr>
              <a:t>Start-Service sshd</a:t>
            </a:r>
            <a:endParaRPr sz="950">
              <a:solidFill>
                <a:srgbClr val="333333"/>
              </a:solidFill>
              <a:highlight>
                <a:srgbClr val="EFEFEF"/>
              </a:highlight>
            </a:endParaRPr>
          </a:p>
          <a:p>
            <a:pPr indent="0" lvl="0" marL="101600" marR="635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ca-ES" sz="950">
                <a:solidFill>
                  <a:srgbClr val="333333"/>
                </a:solidFill>
                <a:highlight>
                  <a:srgbClr val="EFEFEF"/>
                </a:highlight>
              </a:rPr>
              <a:t>Stop-Service sshd</a:t>
            </a:r>
            <a:endParaRPr sz="950">
              <a:solidFill>
                <a:srgbClr val="333333"/>
              </a:solidFill>
              <a:highlight>
                <a:srgbClr val="EFEFEF"/>
              </a:highlight>
            </a:endParaRPr>
          </a:p>
        </p:txBody>
      </p:sp>
      <p:pic>
        <p:nvPicPr>
          <p:cNvPr id="1127" name="Google Shape;1127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550" y="4464463"/>
            <a:ext cx="6536326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0"/>
          <p:cNvSpPr/>
          <p:nvPr/>
        </p:nvSpPr>
        <p:spPr>
          <a:xfrm>
            <a:off x="2024377" y="6131813"/>
            <a:ext cx="53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c</a:t>
            </a:r>
            <a:r>
              <a:rPr b="1" lang="ca-ES"/>
              <a:t>ssh</a:t>
            </a:r>
            <a:r>
              <a:rPr b="1" lang="ca-ES">
                <a:solidFill>
                  <a:srgbClr val="000000"/>
                </a:solidFill>
              </a:rPr>
              <a:t> </a:t>
            </a:r>
            <a:r>
              <a:rPr lang="ca-ES"/>
              <a:t> netadmin</a:t>
            </a:r>
            <a:r>
              <a:rPr lang="ca-ES"/>
              <a:t>@192.168.1.{1..254}</a:t>
            </a:r>
            <a:endParaRPr cap="none">
              <a:solidFill>
                <a:srgbClr val="000000"/>
              </a:solidFill>
            </a:endParaRPr>
          </a:p>
        </p:txBody>
      </p:sp>
      <p:sp>
        <p:nvSpPr>
          <p:cNvPr id="1129" name="Google Shape;1129;p70"/>
          <p:cNvSpPr txBox="1"/>
          <p:nvPr/>
        </p:nvSpPr>
        <p:spPr>
          <a:xfrm>
            <a:off x="9369125" y="3161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$ </a:t>
            </a:r>
            <a:r>
              <a:rPr lang="ca-ES"/>
              <a:t>sudo systemctl start 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$ </a:t>
            </a:r>
            <a:r>
              <a:rPr lang="ca-ES"/>
              <a:t>sudo nano /etc/ssh/sshd_config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$ sudo systemctl reload 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70"/>
          <p:cNvSpPr txBox="1"/>
          <p:nvPr/>
        </p:nvSpPr>
        <p:spPr>
          <a:xfrm>
            <a:off x="822150" y="5454750"/>
            <a:ext cx="1054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150">
                <a:solidFill>
                  <a:srgbClr val="333333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scp .ssh/id_rsa.pub teacher@</a:t>
            </a:r>
            <a:r>
              <a:rPr lang="ca-ES" sz="1150">
                <a:solidFill>
                  <a:srgbClr val="333333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IP_ADDRESS</a:t>
            </a:r>
            <a:r>
              <a:rPr lang="ca-ES" sz="1150">
                <a:solidFill>
                  <a:srgbClr val="333333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:"C:\ProgramData\ssh\administrators_authorized_keys"</a:t>
            </a:r>
            <a:endParaRPr sz="1150">
              <a:solidFill>
                <a:srgbClr val="333333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131" name="Google Shape;113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359" y="5447263"/>
            <a:ext cx="261316" cy="3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0050" y="5429725"/>
            <a:ext cx="289067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4075" y="5838596"/>
            <a:ext cx="10159549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140" name="Google Shape;1140;p7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Application</a:t>
            </a:r>
            <a:endParaRPr/>
          </a:p>
        </p:txBody>
      </p:sp>
      <p:sp>
        <p:nvSpPr>
          <p:cNvPr id="1141" name="Google Shape;1141;p71"/>
          <p:cNvSpPr/>
          <p:nvPr/>
        </p:nvSpPr>
        <p:spPr>
          <a:xfrm>
            <a:off x="7089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D9A337"/>
                </a:solidFill>
              </a:rPr>
              <a:t>Session </a:t>
            </a:r>
            <a:r>
              <a:rPr lang="ca-ES" sz="2400">
                <a:solidFill>
                  <a:srgbClr val="D9A337"/>
                </a:solidFill>
              </a:rPr>
              <a:t>OSI Model </a:t>
            </a:r>
            <a:r>
              <a:rPr lang="ca-ES" sz="1600">
                <a:solidFill>
                  <a:srgbClr val="D9A337"/>
                </a:solidFill>
              </a:rPr>
              <a:t>PDU: Transaction or Datagram</a:t>
            </a:r>
            <a:r>
              <a:rPr lang="ca-ES" sz="2400">
                <a:solidFill>
                  <a:srgbClr val="D9A337"/>
                </a:solidFill>
              </a:rPr>
              <a:t> </a:t>
            </a:r>
            <a:endParaRPr b="0" sz="2400" cap="none">
              <a:solidFill>
                <a:srgbClr val="D9A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71"/>
          <p:cNvSpPr txBox="1"/>
          <p:nvPr>
            <p:ph idx="1" type="body"/>
          </p:nvPr>
        </p:nvSpPr>
        <p:spPr>
          <a:xfrm>
            <a:off x="950427" y="2296350"/>
            <a:ext cx="4174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Access</a:t>
            </a:r>
            <a:r>
              <a:rPr lang="ca-ES"/>
              <a:t> point to services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 sz="1600"/>
              <a:t>Establishment</a:t>
            </a:r>
            <a:endParaRPr sz="16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 sz="1600"/>
              <a:t>Release connection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1"/>
          <p:cNvSpPr/>
          <p:nvPr/>
        </p:nvSpPr>
        <p:spPr>
          <a:xfrm>
            <a:off x="950400" y="18401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Functions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144" name="Google Shape;1144;p71"/>
          <p:cNvSpPr txBox="1"/>
          <p:nvPr>
            <p:ph idx="1" type="body"/>
          </p:nvPr>
        </p:nvSpPr>
        <p:spPr>
          <a:xfrm>
            <a:off x="5517625" y="2295450"/>
            <a:ext cx="66744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SCP Secure copy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Authentication less (SSH do it)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Encrypted data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RCP Remote copy files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rcp [-r] source-file|directory   target-file|directory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71"/>
          <p:cNvSpPr/>
          <p:nvPr/>
        </p:nvSpPr>
        <p:spPr>
          <a:xfrm>
            <a:off x="5517600" y="18392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Services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146" name="Google Shape;11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825" y="4290575"/>
            <a:ext cx="465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163" y="5314738"/>
            <a:ext cx="6696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825" y="5038513"/>
            <a:ext cx="45434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8375" y="3189225"/>
            <a:ext cx="78200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5788" y="3432113"/>
            <a:ext cx="81915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157" name="Google Shape;1157;p7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Application</a:t>
            </a:r>
            <a:endParaRPr/>
          </a:p>
        </p:txBody>
      </p:sp>
      <p:sp>
        <p:nvSpPr>
          <p:cNvPr id="1158" name="Google Shape;1158;p72"/>
          <p:cNvSpPr/>
          <p:nvPr/>
        </p:nvSpPr>
        <p:spPr>
          <a:xfrm>
            <a:off x="7089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D9A337"/>
                </a:solidFill>
              </a:rPr>
              <a:t>Presentation</a:t>
            </a:r>
            <a:r>
              <a:rPr lang="ca-ES" sz="2400">
                <a:solidFill>
                  <a:srgbClr val="D9A337"/>
                </a:solidFill>
              </a:rPr>
              <a:t> OSI Model </a:t>
            </a:r>
            <a:r>
              <a:rPr lang="ca-ES" sz="1600">
                <a:solidFill>
                  <a:srgbClr val="D9A337"/>
                </a:solidFill>
              </a:rPr>
              <a:t>PDU: Datagram</a:t>
            </a:r>
            <a:r>
              <a:rPr lang="ca-ES" sz="2400">
                <a:solidFill>
                  <a:srgbClr val="D9A337"/>
                </a:solidFill>
              </a:rPr>
              <a:t> </a:t>
            </a:r>
            <a:endParaRPr b="0" sz="2400" cap="none">
              <a:solidFill>
                <a:srgbClr val="D9A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72"/>
          <p:cNvSpPr txBox="1"/>
          <p:nvPr>
            <p:ph idx="1" type="body"/>
          </p:nvPr>
        </p:nvSpPr>
        <p:spPr>
          <a:xfrm>
            <a:off x="950427" y="2296350"/>
            <a:ext cx="4174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Data format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 sz="1600"/>
              <a:t>Encryption</a:t>
            </a:r>
            <a:endParaRPr sz="16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 sz="1600"/>
              <a:t>Compression</a:t>
            </a:r>
            <a:endParaRPr sz="1600"/>
          </a:p>
          <a:p>
            <a:pPr indent="-295910" lvl="1" marL="74295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ca-ES"/>
              <a:t>MP3, JPEG, AVI, Lemple-Ziv-Welch(</a:t>
            </a:r>
            <a:r>
              <a:rPr b="1" lang="ca-ES"/>
              <a:t>LZW)</a:t>
            </a:r>
            <a:endParaRPr b="1" sz="16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2"/>
          <p:cNvSpPr/>
          <p:nvPr/>
        </p:nvSpPr>
        <p:spPr>
          <a:xfrm>
            <a:off x="950400" y="18401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Functions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161" name="Google Shape;11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100" y="3721338"/>
            <a:ext cx="83724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100" y="4637475"/>
            <a:ext cx="837247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169" name="Google Shape;1169;p73"/>
          <p:cNvSpPr txBox="1"/>
          <p:nvPr>
            <p:ph idx="1" type="body"/>
          </p:nvPr>
        </p:nvSpPr>
        <p:spPr>
          <a:xfrm>
            <a:off x="950424" y="848550"/>
            <a:ext cx="70803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TOBEORNOTTOBEORTOBEORNOT #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73"/>
          <p:cNvSpPr/>
          <p:nvPr/>
        </p:nvSpPr>
        <p:spPr>
          <a:xfrm>
            <a:off x="950400" y="3923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 u="sng">
                <a:solidFill>
                  <a:schemeClr val="hlink"/>
                </a:solidFill>
                <a:hlinkClick r:id="rId3"/>
              </a:rPr>
              <a:t>LZW</a:t>
            </a:r>
            <a:endParaRPr b="1" sz="2400">
              <a:solidFill>
                <a:schemeClr val="dk1"/>
              </a:solidFill>
            </a:endParaRPr>
          </a:p>
        </p:txBody>
      </p:sp>
      <p:graphicFrame>
        <p:nvGraphicFramePr>
          <p:cNvPr id="1171" name="Google Shape;1171;p73"/>
          <p:cNvGraphicFramePr/>
          <p:nvPr/>
        </p:nvGraphicFramePr>
        <p:xfrm>
          <a:off x="341271" y="13114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  <a:gridCol w="381475"/>
              </a:tblGrid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#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F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G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I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J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K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P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Q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U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V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W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Z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</a:t>
                      </a:r>
                      <a:endParaRPr sz="1400"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2" name="Google Shape;1172;p73"/>
          <p:cNvSpPr txBox="1"/>
          <p:nvPr/>
        </p:nvSpPr>
        <p:spPr>
          <a:xfrm>
            <a:off x="786450" y="2374375"/>
            <a:ext cx="37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73" name="Google Shape;1173;p73"/>
          <p:cNvGraphicFramePr/>
          <p:nvPr/>
        </p:nvGraphicFramePr>
        <p:xfrm>
          <a:off x="342221" y="23535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848200"/>
                <a:gridCol w="848200"/>
              </a:tblGrid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TEXT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CODE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</a:t>
                      </a:r>
                      <a:endParaRPr sz="1400"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B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E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N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15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TO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BE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4" name="Google Shape;1174;p73"/>
          <p:cNvGraphicFramePr/>
          <p:nvPr/>
        </p:nvGraphicFramePr>
        <p:xfrm>
          <a:off x="9361596" y="2020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848200"/>
                <a:gridCol w="848200"/>
              </a:tblGrid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TEXT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CODE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TO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OB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29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BE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E0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OR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RN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NO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OT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TT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TOB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BEO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ORT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TOBE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RNO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</a:t>
                      </a:r>
                      <a:r>
                        <a:rPr lang="ca-ES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OT #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43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graphicFrame>
        <p:nvGraphicFramePr>
          <p:cNvPr id="1175" name="Google Shape;1175;p73"/>
          <p:cNvGraphicFramePr/>
          <p:nvPr/>
        </p:nvGraphicFramePr>
        <p:xfrm>
          <a:off x="2399621" y="23535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{19FC85FB-78A7-4FB7-BC42-E4674ED460FB}</a:tableStyleId>
              </a:tblPr>
              <a:tblGrid>
                <a:gridCol w="848200"/>
                <a:gridCol w="848200"/>
              </a:tblGrid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TEXT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CODE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OR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TOB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EO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RN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OT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35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# 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-ES"/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cxnSp>
        <p:nvCxnSpPr>
          <p:cNvPr id="1176" name="Google Shape;1176;p73"/>
          <p:cNvCxnSpPr/>
          <p:nvPr/>
        </p:nvCxnSpPr>
        <p:spPr>
          <a:xfrm>
            <a:off x="387100" y="2118350"/>
            <a:ext cx="847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73"/>
          <p:cNvCxnSpPr/>
          <p:nvPr/>
        </p:nvCxnSpPr>
        <p:spPr>
          <a:xfrm flipH="1">
            <a:off x="8663100" y="2064525"/>
            <a:ext cx="13500" cy="48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73"/>
          <p:cNvSpPr txBox="1"/>
          <p:nvPr/>
        </p:nvSpPr>
        <p:spPr>
          <a:xfrm>
            <a:off x="2630125" y="5397750"/>
            <a:ext cx="775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40/15/33/35/37/41/37/41/33/43   there are 10 codes Log2(43)≈5,426 thus 60 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Alphabet has 27 letters Log2(27)≈ 4,75 thus 135 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3"/>
          <p:cNvSpPr txBox="1"/>
          <p:nvPr/>
        </p:nvSpPr>
        <p:spPr>
          <a:xfrm>
            <a:off x="6444875" y="5933650"/>
            <a:ext cx="194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A</a:t>
            </a:r>
            <a:r>
              <a:rPr b="1" lang="ca-ES" sz="1600"/>
              <a:t>rround 50% Compression !!</a:t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677334" y="228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History</a:t>
            </a:r>
            <a:endParaRPr/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50" y="4089674"/>
            <a:ext cx="1283974" cy="1951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825" y="3644931"/>
            <a:ext cx="2323338" cy="24305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1" name="Google Shape;331;p38"/>
          <p:cNvSpPr txBox="1"/>
          <p:nvPr/>
        </p:nvSpPr>
        <p:spPr>
          <a:xfrm>
            <a:off x="4100525" y="6267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Font:https://www.microsiervos.com/</a:t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1662125" y="6267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Font:https://www.eurokonzern.es/</a:t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333" name="Google Shape;333;p38"/>
          <p:cNvSpPr txBox="1"/>
          <p:nvPr/>
        </p:nvSpPr>
        <p:spPr>
          <a:xfrm>
            <a:off x="239925" y="6225000"/>
            <a:ext cx="128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Font:https://es.wikipedia.org/</a:t>
            </a:r>
            <a:endParaRPr i="1" sz="1100">
              <a:solidFill>
                <a:schemeClr val="dk1"/>
              </a:solidFill>
            </a:endParaRPr>
          </a:p>
        </p:txBody>
      </p:sp>
      <p:pic>
        <p:nvPicPr>
          <p:cNvPr id="334" name="Google Shape;334;p3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7477" y="4304350"/>
            <a:ext cx="2497599" cy="18473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5" name="Google Shape;335;p38"/>
          <p:cNvSpPr txBox="1"/>
          <p:nvPr/>
        </p:nvSpPr>
        <p:spPr>
          <a:xfrm>
            <a:off x="8215325" y="6267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Font:http://iner1.blogspot.com/</a:t>
            </a:r>
            <a:endParaRPr i="1" sz="1100">
              <a:solidFill>
                <a:schemeClr val="dk1"/>
              </a:solidFill>
            </a:endParaRPr>
          </a:p>
        </p:txBody>
      </p:sp>
      <p:pic>
        <p:nvPicPr>
          <p:cNvPr id="336" name="Google Shape;33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3625" y="37250"/>
            <a:ext cx="2197799" cy="29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/>
          <p:nvPr/>
        </p:nvSpPr>
        <p:spPr>
          <a:xfrm>
            <a:off x="7700720" y="609925"/>
            <a:ext cx="545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X.21</a:t>
            </a:r>
            <a:endParaRPr sz="1600" cap="none">
              <a:solidFill>
                <a:srgbClr val="000000"/>
              </a:solidFill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6234125" y="2838150"/>
            <a:ext cx="219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Font:https://networking.ringofsaturn.com/Protocols/X21.php</a:t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1103550" y="1471975"/>
            <a:ext cx="8116025" cy="3252825"/>
          </a:xfrm>
          <a:custGeom>
            <a:rect b="b" l="l" r="r" t="t"/>
            <a:pathLst>
              <a:path extrusionOk="0" h="130113" w="324641">
                <a:moveTo>
                  <a:pt x="0" y="100449"/>
                </a:moveTo>
                <a:cubicBezTo>
                  <a:pt x="18830" y="96458"/>
                  <a:pt x="93477" y="78133"/>
                  <a:pt x="112982" y="76503"/>
                </a:cubicBezTo>
                <a:cubicBezTo>
                  <a:pt x="132487" y="74873"/>
                  <a:pt x="85440" y="81787"/>
                  <a:pt x="117030" y="90668"/>
                </a:cubicBezTo>
                <a:cubicBezTo>
                  <a:pt x="148620" y="99549"/>
                  <a:pt x="270821" y="133782"/>
                  <a:pt x="302523" y="129791"/>
                </a:cubicBezTo>
                <a:cubicBezTo>
                  <a:pt x="334226" y="125800"/>
                  <a:pt x="328219" y="88355"/>
                  <a:pt x="307245" y="66723"/>
                </a:cubicBezTo>
                <a:cubicBezTo>
                  <a:pt x="286271" y="45091"/>
                  <a:pt x="198441" y="11121"/>
                  <a:pt x="176680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340" name="Google Shape;34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0525" y="3305993"/>
            <a:ext cx="4038600" cy="2838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1" name="Google Shape;341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90672" y="2057600"/>
            <a:ext cx="2901956" cy="184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2" name="Google Shape;342;p38"/>
          <p:cNvSpPr txBox="1"/>
          <p:nvPr/>
        </p:nvSpPr>
        <p:spPr>
          <a:xfrm>
            <a:off x="8596325" y="39049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Font:https://slideplayer.com/slide/3207708/</a:t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77300" y="936925"/>
            <a:ext cx="8712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A sum up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44" name="Google Shape;344;p38"/>
          <p:cNvSpPr txBox="1"/>
          <p:nvPr>
            <p:ph idx="1" type="body"/>
          </p:nvPr>
        </p:nvSpPr>
        <p:spPr>
          <a:xfrm>
            <a:off x="677332" y="1377822"/>
            <a:ext cx="8596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Telegraph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Telephone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Modem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Arpanet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IBM SNA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X.21 and X.25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OSI Model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TCP/IP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95825" y="2427575"/>
            <a:ext cx="576150" cy="2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/>
        </p:nvSpPr>
        <p:spPr>
          <a:xfrm>
            <a:off x="3542250" y="496025"/>
            <a:ext cx="8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TCP/IP</a:t>
            </a:r>
            <a:endParaRPr b="1"/>
          </a:p>
        </p:txBody>
      </p:sp>
      <p:sp>
        <p:nvSpPr>
          <p:cNvPr id="347" name="Google Shape;347;p38"/>
          <p:cNvSpPr txBox="1"/>
          <p:nvPr/>
        </p:nvSpPr>
        <p:spPr>
          <a:xfrm>
            <a:off x="4336500" y="936925"/>
            <a:ext cx="12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/>
              <a:t>OSI MODEL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186" name="Google Shape;1186;p7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Application</a:t>
            </a:r>
            <a:endParaRPr/>
          </a:p>
        </p:txBody>
      </p:sp>
      <p:sp>
        <p:nvSpPr>
          <p:cNvPr id="1187" name="Google Shape;1187;p74"/>
          <p:cNvSpPr/>
          <p:nvPr/>
        </p:nvSpPr>
        <p:spPr>
          <a:xfrm>
            <a:off x="7089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D9A337"/>
                </a:solidFill>
              </a:rPr>
              <a:t>Application</a:t>
            </a:r>
            <a:r>
              <a:rPr lang="ca-ES" sz="2400">
                <a:solidFill>
                  <a:srgbClr val="D9A337"/>
                </a:solidFill>
              </a:rPr>
              <a:t> OSI Model </a:t>
            </a:r>
            <a:r>
              <a:rPr lang="ca-ES" sz="1600">
                <a:solidFill>
                  <a:srgbClr val="D9A337"/>
                </a:solidFill>
              </a:rPr>
              <a:t>PDU: Datagram</a:t>
            </a:r>
            <a:r>
              <a:rPr lang="ca-ES" sz="2400">
                <a:solidFill>
                  <a:srgbClr val="D9A337"/>
                </a:solidFill>
              </a:rPr>
              <a:t> </a:t>
            </a:r>
            <a:endParaRPr b="0" sz="2400" cap="none">
              <a:solidFill>
                <a:srgbClr val="D9A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74"/>
          <p:cNvSpPr txBox="1"/>
          <p:nvPr>
            <p:ph idx="1" type="body"/>
          </p:nvPr>
        </p:nvSpPr>
        <p:spPr>
          <a:xfrm>
            <a:off x="950427" y="2296350"/>
            <a:ext cx="4174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1240"/>
              <a:buChar char="►"/>
            </a:pPr>
            <a:r>
              <a:rPr lang="ca-ES" sz="1600"/>
              <a:t>Applications and interfaces</a:t>
            </a:r>
            <a:endParaRPr sz="1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1240"/>
              <a:buChar char="►"/>
            </a:pPr>
            <a:r>
              <a:rPr lang="ca-ES" sz="1600"/>
              <a:t>Show human readable</a:t>
            </a:r>
            <a:endParaRPr sz="1600"/>
          </a:p>
          <a:p>
            <a:pPr indent="-276860" lvl="1" marL="742950" rtl="0" algn="l">
              <a:spcBef>
                <a:spcPts val="0"/>
              </a:spcBef>
              <a:spcAft>
                <a:spcPts val="0"/>
              </a:spcAft>
              <a:buSzPts val="1300"/>
              <a:buChar char="►"/>
            </a:pPr>
            <a:r>
              <a:rPr lang="ca-ES" sz="1300"/>
              <a:t>Telnet, FTP, DNS, SMTP</a:t>
            </a:r>
            <a:endParaRPr sz="13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4"/>
          <p:cNvSpPr/>
          <p:nvPr/>
        </p:nvSpPr>
        <p:spPr>
          <a:xfrm>
            <a:off x="950400" y="184017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Functions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190" name="Google Shape;11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025" y="609600"/>
            <a:ext cx="5380875" cy="58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74"/>
          <p:cNvPicPr preferRelativeResize="0"/>
          <p:nvPr/>
        </p:nvPicPr>
        <p:blipFill rotWithShape="1">
          <a:blip r:embed="rId4">
            <a:alphaModFix/>
          </a:blip>
          <a:srcRect b="815" l="0" r="0" t="904"/>
          <a:stretch/>
        </p:blipFill>
        <p:spPr>
          <a:xfrm>
            <a:off x="708950" y="3079250"/>
            <a:ext cx="5224600" cy="36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Dynamic Host Configuration Protocol (</a:t>
            </a:r>
            <a:r>
              <a:rPr lang="ca-ES"/>
              <a:t>DHCP)</a:t>
            </a:r>
            <a:endParaRPr/>
          </a:p>
        </p:txBody>
      </p:sp>
      <p:sp>
        <p:nvSpPr>
          <p:cNvPr id="1198" name="Google Shape;1198;p75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Under UDP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Client sent </a:t>
            </a:r>
            <a:r>
              <a:rPr lang="ca-ES"/>
              <a:t>DHCP Discovery to </a:t>
            </a:r>
            <a:r>
              <a:rPr lang="ca-ES"/>
              <a:t>broadcast and port 67, from </a:t>
            </a:r>
            <a:r>
              <a:rPr lang="ca-ES"/>
              <a:t>IP 0.0.0.0 and </a:t>
            </a:r>
            <a:r>
              <a:rPr lang="ca-ES"/>
              <a:t>port 68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Server sent DHCP Offer to broadcast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-ES"/>
              <a:t>IP: source=192.168.1.1; destination=255.255.255.255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/>
              <a:t>UDP: source port=67; destination port=68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/>
              <a:t>sudo dhclient -r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1200" name="Google Shape;12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412559" y="3183325"/>
            <a:ext cx="2613066" cy="327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234" y="389850"/>
            <a:ext cx="20955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>
                <a:latin typeface="Arial"/>
                <a:ea typeface="Arial"/>
                <a:cs typeface="Arial"/>
                <a:sym typeface="Arial"/>
              </a:rPr>
              <a:t>To finish....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7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208" name="Google Shape;1208;p76"/>
          <p:cNvSpPr txBox="1"/>
          <p:nvPr/>
        </p:nvSpPr>
        <p:spPr>
          <a:xfrm>
            <a:off x="3343275" y="3493462"/>
            <a:ext cx="568843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-ES" sz="6000">
                <a:solidFill>
                  <a:srgbClr val="AB7D20"/>
                </a:solidFill>
                <a:latin typeface="Arial Black"/>
                <a:ea typeface="Arial Black"/>
                <a:cs typeface="Arial Black"/>
                <a:sym typeface="Arial Black"/>
              </a:rPr>
              <a:t>Thanks!</a:t>
            </a:r>
            <a:endParaRPr b="1" i="1" sz="6000">
              <a:solidFill>
                <a:srgbClr val="AB7D2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idx="1" type="body"/>
          </p:nvPr>
        </p:nvSpPr>
        <p:spPr>
          <a:xfrm>
            <a:off x="677325" y="2155100"/>
            <a:ext cx="4233000" cy="3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AutoNum type="romanUcPeriod"/>
            </a:pPr>
            <a:r>
              <a:rPr lang="ca-ES"/>
              <a:t>Bit transmission system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AutoNum type="romanUcPeriod"/>
            </a:pPr>
            <a:r>
              <a:rPr lang="ca-ES"/>
              <a:t>Keep link without error 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AutoNum type="romanUcPeriod"/>
            </a:pPr>
            <a:r>
              <a:rPr lang="ca-ES"/>
              <a:t>Routing and congestion control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AutoNum type="romanUcPeriod"/>
            </a:pPr>
            <a:r>
              <a:rPr lang="ca-ES"/>
              <a:t>Connection peer to peer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AutoNum type="romanUcPeriod"/>
            </a:pPr>
            <a:r>
              <a:rPr lang="ca-ES"/>
              <a:t>Improvement services peer to peer and reconnection without error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AutoNum type="romanUcPeriod"/>
            </a:pPr>
            <a:r>
              <a:rPr lang="ca-ES"/>
              <a:t>Compressing data, encryption, manage syntax and semantic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AutoNum type="romanUcPeriod"/>
            </a:pPr>
            <a:r>
              <a:rPr lang="ca-ES"/>
              <a:t>Allow user protocols and processes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54" name="Google Shape;354;p39"/>
          <p:cNvSpPr/>
          <p:nvPr/>
        </p:nvSpPr>
        <p:spPr>
          <a:xfrm>
            <a:off x="677300" y="1698925"/>
            <a:ext cx="8712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Open System Interconnection </a:t>
            </a:r>
            <a:r>
              <a:rPr lang="ca-ES" sz="2400">
                <a:solidFill>
                  <a:schemeClr val="dk1"/>
                </a:solidFill>
              </a:rPr>
              <a:t>treat</a:t>
            </a:r>
            <a:r>
              <a:rPr lang="ca-ES" sz="2400">
                <a:solidFill>
                  <a:schemeClr val="dk1"/>
                </a:solidFill>
              </a:rPr>
              <a:t> separately: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089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D9A337"/>
                </a:solidFill>
              </a:rPr>
              <a:t>OSI basic reference model described in </a:t>
            </a:r>
            <a:r>
              <a:rPr lang="ca-ES" sz="2400" u="sng">
                <a:solidFill>
                  <a:schemeClr val="hlink"/>
                </a:solidFill>
                <a:hlinkClick r:id="rId3"/>
              </a:rPr>
              <a:t>ISO 7498-1 (1984)</a:t>
            </a:r>
            <a:endParaRPr b="0" sz="2400" cap="none">
              <a:solidFill>
                <a:srgbClr val="D9A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39"/>
          <p:cNvGrpSpPr/>
          <p:nvPr/>
        </p:nvGrpSpPr>
        <p:grpSpPr>
          <a:xfrm>
            <a:off x="5482600" y="2535075"/>
            <a:ext cx="1430100" cy="3248400"/>
            <a:chOff x="8073400" y="2535075"/>
            <a:chExt cx="1430100" cy="3248400"/>
          </a:xfrm>
        </p:grpSpPr>
        <p:sp>
          <p:nvSpPr>
            <p:cNvPr id="357" name="Google Shape;357;p39"/>
            <p:cNvSpPr/>
            <p:nvPr/>
          </p:nvSpPr>
          <p:spPr>
            <a:xfrm>
              <a:off x="8073400" y="25350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Application</a:t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8073400" y="29967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Presentation</a:t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8073400" y="34584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Session</a:t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8073400" y="39201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Transport</a:t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8073400" y="43818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Network</a:t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8073400" y="485182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Data Link</a:t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8073400" y="53217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Physical</a:t>
              </a:r>
              <a:endParaRPr/>
            </a:p>
          </p:txBody>
        </p:sp>
      </p:grpSp>
      <p:grpSp>
        <p:nvGrpSpPr>
          <p:cNvPr id="364" name="Google Shape;364;p39"/>
          <p:cNvGrpSpPr/>
          <p:nvPr/>
        </p:nvGrpSpPr>
        <p:grpSpPr>
          <a:xfrm>
            <a:off x="10707075" y="2526825"/>
            <a:ext cx="1430100" cy="3248400"/>
            <a:chOff x="10478475" y="2526825"/>
            <a:chExt cx="1430100" cy="3248400"/>
          </a:xfrm>
        </p:grpSpPr>
        <p:sp>
          <p:nvSpPr>
            <p:cNvPr id="365" name="Google Shape;365;p39"/>
            <p:cNvSpPr/>
            <p:nvPr/>
          </p:nvSpPr>
          <p:spPr>
            <a:xfrm>
              <a:off x="10478475" y="252682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Application</a:t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10478475" y="298852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Presentation</a:t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10478475" y="345022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Session</a:t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10478475" y="391192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Transport</a:t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10478475" y="437362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Network</a:t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10478475" y="48435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Data Link</a:t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10478475" y="531352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Physical</a:t>
              </a:r>
              <a:endParaRPr/>
            </a:p>
          </p:txBody>
        </p:sp>
      </p:grpSp>
      <p:grpSp>
        <p:nvGrpSpPr>
          <p:cNvPr id="372" name="Google Shape;372;p39"/>
          <p:cNvGrpSpPr/>
          <p:nvPr/>
        </p:nvGrpSpPr>
        <p:grpSpPr>
          <a:xfrm>
            <a:off x="7371475" y="4373625"/>
            <a:ext cx="1430100" cy="1401600"/>
            <a:chOff x="8073400" y="4381875"/>
            <a:chExt cx="1430100" cy="1401600"/>
          </a:xfrm>
        </p:grpSpPr>
        <p:sp>
          <p:nvSpPr>
            <p:cNvPr id="373" name="Google Shape;373;p39"/>
            <p:cNvSpPr/>
            <p:nvPr/>
          </p:nvSpPr>
          <p:spPr>
            <a:xfrm>
              <a:off x="8073400" y="43818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Network</a:t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8073400" y="485182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Data Link</a:t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073400" y="53217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Physical</a:t>
              </a:r>
              <a:endParaRPr/>
            </a:p>
          </p:txBody>
        </p:sp>
      </p:grpSp>
      <p:cxnSp>
        <p:nvCxnSpPr>
          <p:cNvPr id="376" name="Google Shape;376;p39"/>
          <p:cNvCxnSpPr>
            <a:stCxn id="363" idx="2"/>
            <a:endCxn id="375" idx="2"/>
          </p:cNvCxnSpPr>
          <p:nvPr/>
        </p:nvCxnSpPr>
        <p:spPr>
          <a:xfrm rot="-5400000">
            <a:off x="7137850" y="4834875"/>
            <a:ext cx="8400" cy="1888800"/>
          </a:xfrm>
          <a:prstGeom prst="bentConnector3">
            <a:avLst>
              <a:gd fmla="val -2834821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grpSp>
        <p:nvGrpSpPr>
          <p:cNvPr id="377" name="Google Shape;377;p39"/>
          <p:cNvGrpSpPr/>
          <p:nvPr/>
        </p:nvGrpSpPr>
        <p:grpSpPr>
          <a:xfrm>
            <a:off x="8819275" y="4373625"/>
            <a:ext cx="1430100" cy="1401600"/>
            <a:chOff x="8073400" y="4381875"/>
            <a:chExt cx="1430100" cy="1401600"/>
          </a:xfrm>
        </p:grpSpPr>
        <p:sp>
          <p:nvSpPr>
            <p:cNvPr id="378" name="Google Shape;378;p39"/>
            <p:cNvSpPr/>
            <p:nvPr/>
          </p:nvSpPr>
          <p:spPr>
            <a:xfrm>
              <a:off x="8073400" y="43818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Network</a:t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8073400" y="485182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>
                  <a:solidFill>
                    <a:schemeClr val="dk1"/>
                  </a:solidFill>
                </a:rPr>
                <a:t>Data Link</a:t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8073400" y="5321775"/>
              <a:ext cx="1430100" cy="461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/>
                <a:t>Physical</a:t>
              </a:r>
              <a:endParaRPr/>
            </a:p>
          </p:txBody>
        </p:sp>
      </p:grpSp>
      <p:cxnSp>
        <p:nvCxnSpPr>
          <p:cNvPr id="381" name="Google Shape;381;p39"/>
          <p:cNvCxnSpPr>
            <a:endCxn id="380" idx="2"/>
          </p:cNvCxnSpPr>
          <p:nvPr/>
        </p:nvCxnSpPr>
        <p:spPr>
          <a:xfrm flipH="1">
            <a:off x="9534325" y="5774625"/>
            <a:ext cx="1659300" cy="600"/>
          </a:xfrm>
          <a:prstGeom prst="bentConnector4">
            <a:avLst>
              <a:gd fmla="val 357" name="adj1"/>
              <a:gd fmla="val 39787500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82" name="Google Shape;382;p39"/>
          <p:cNvCxnSpPr>
            <a:stCxn id="357" idx="3"/>
            <a:endCxn id="365" idx="1"/>
          </p:cNvCxnSpPr>
          <p:nvPr/>
        </p:nvCxnSpPr>
        <p:spPr>
          <a:xfrm flipH="1" rot="10800000">
            <a:off x="6912700" y="2757525"/>
            <a:ext cx="3794400" cy="8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83" name="Google Shape;383;p39"/>
          <p:cNvCxnSpPr>
            <a:stCxn id="358" idx="3"/>
          </p:cNvCxnSpPr>
          <p:nvPr/>
        </p:nvCxnSpPr>
        <p:spPr>
          <a:xfrm flipH="1" rot="10800000">
            <a:off x="6912700" y="3187425"/>
            <a:ext cx="3794400" cy="4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84" name="Google Shape;384;p39"/>
          <p:cNvCxnSpPr>
            <a:stCxn id="359" idx="3"/>
          </p:cNvCxnSpPr>
          <p:nvPr/>
        </p:nvCxnSpPr>
        <p:spPr>
          <a:xfrm>
            <a:off x="6912700" y="3689325"/>
            <a:ext cx="3794400" cy="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85" name="Google Shape;385;p39"/>
          <p:cNvCxnSpPr>
            <a:stCxn id="360" idx="3"/>
          </p:cNvCxnSpPr>
          <p:nvPr/>
        </p:nvCxnSpPr>
        <p:spPr>
          <a:xfrm>
            <a:off x="6912700" y="4151025"/>
            <a:ext cx="3794400" cy="2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86" name="Google Shape;386;p39"/>
          <p:cNvCxnSpPr>
            <a:stCxn id="361" idx="3"/>
            <a:endCxn id="373" idx="1"/>
          </p:cNvCxnSpPr>
          <p:nvPr/>
        </p:nvCxnSpPr>
        <p:spPr>
          <a:xfrm flipH="1" rot="10800000">
            <a:off x="6912700" y="4604325"/>
            <a:ext cx="458700" cy="84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87" name="Google Shape;387;p39"/>
          <p:cNvCxnSpPr>
            <a:stCxn id="362" idx="3"/>
            <a:endCxn id="374" idx="1"/>
          </p:cNvCxnSpPr>
          <p:nvPr/>
        </p:nvCxnSpPr>
        <p:spPr>
          <a:xfrm flipH="1" rot="10800000">
            <a:off x="6912700" y="5074275"/>
            <a:ext cx="458700" cy="84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88" name="Google Shape;388;p39"/>
          <p:cNvCxnSpPr>
            <a:stCxn id="363" idx="3"/>
            <a:endCxn id="375" idx="1"/>
          </p:cNvCxnSpPr>
          <p:nvPr/>
        </p:nvCxnSpPr>
        <p:spPr>
          <a:xfrm flipH="1" rot="10800000">
            <a:off x="6912700" y="5544225"/>
            <a:ext cx="458700" cy="84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89" name="Google Shape;389;p39"/>
          <p:cNvCxnSpPr>
            <a:stCxn id="378" idx="3"/>
            <a:endCxn id="369" idx="1"/>
          </p:cNvCxnSpPr>
          <p:nvPr/>
        </p:nvCxnSpPr>
        <p:spPr>
          <a:xfrm>
            <a:off x="10249375" y="4604475"/>
            <a:ext cx="4578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90" name="Google Shape;390;p39"/>
          <p:cNvCxnSpPr>
            <a:stCxn id="379" idx="3"/>
            <a:endCxn id="370" idx="1"/>
          </p:cNvCxnSpPr>
          <p:nvPr/>
        </p:nvCxnSpPr>
        <p:spPr>
          <a:xfrm>
            <a:off x="10249375" y="5074425"/>
            <a:ext cx="4578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91" name="Google Shape;391;p39"/>
          <p:cNvCxnSpPr>
            <a:stCxn id="380" idx="3"/>
            <a:endCxn id="371" idx="1"/>
          </p:cNvCxnSpPr>
          <p:nvPr/>
        </p:nvCxnSpPr>
        <p:spPr>
          <a:xfrm>
            <a:off x="10249375" y="5544375"/>
            <a:ext cx="4578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392" name="Google Shape;392;p39"/>
          <p:cNvCxnSpPr/>
          <p:nvPr/>
        </p:nvCxnSpPr>
        <p:spPr>
          <a:xfrm>
            <a:off x="5657725" y="2786375"/>
            <a:ext cx="0" cy="28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93" name="Google Shape;393;p39"/>
          <p:cNvCxnSpPr/>
          <p:nvPr/>
        </p:nvCxnSpPr>
        <p:spPr>
          <a:xfrm>
            <a:off x="10899825" y="2747925"/>
            <a:ext cx="0" cy="28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94" name="Google Shape;394;p39"/>
          <p:cNvCxnSpPr/>
          <p:nvPr/>
        </p:nvCxnSpPr>
        <p:spPr>
          <a:xfrm flipH="1">
            <a:off x="7625825" y="4554700"/>
            <a:ext cx="7800" cy="10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95" name="Google Shape;395;p39"/>
          <p:cNvCxnSpPr/>
          <p:nvPr/>
        </p:nvCxnSpPr>
        <p:spPr>
          <a:xfrm flipH="1">
            <a:off x="9035338" y="4543875"/>
            <a:ext cx="7800" cy="10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6" name="Google Shape;396;p39"/>
          <p:cNvSpPr/>
          <p:nvPr/>
        </p:nvSpPr>
        <p:spPr>
          <a:xfrm>
            <a:off x="7141300" y="2208175"/>
            <a:ext cx="338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Protocols Data unit (PDU) N to N</a:t>
            </a:r>
            <a:endParaRPr sz="1600" cap="none">
              <a:solidFill>
                <a:srgbClr val="000000"/>
              </a:solidFill>
            </a:endParaRPr>
          </a:p>
        </p:txBody>
      </p:sp>
      <p:sp>
        <p:nvSpPr>
          <p:cNvPr id="397" name="Google Shape;397;p39"/>
          <p:cNvSpPr/>
          <p:nvPr/>
        </p:nvSpPr>
        <p:spPr>
          <a:xfrm rot="-5400000">
            <a:off x="4275700" y="3400425"/>
            <a:ext cx="21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600"/>
              <a:t>Services N to N+1</a:t>
            </a:r>
            <a:endParaRPr sz="1600" cap="none">
              <a:solidFill>
                <a:srgbClr val="000000"/>
              </a:solidFill>
            </a:endParaRPr>
          </a:p>
        </p:txBody>
      </p:sp>
      <p:pic>
        <p:nvPicPr>
          <p:cNvPr id="398" name="Google Shape;3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03" y="4971325"/>
            <a:ext cx="1370294" cy="13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9"/>
          <p:cNvSpPr txBox="1"/>
          <p:nvPr/>
        </p:nvSpPr>
        <p:spPr>
          <a:xfrm>
            <a:off x="428800" y="6079875"/>
            <a:ext cx="3000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</a:rPr>
              <a:t>“Divide and Conquer.”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000">
                <a:solidFill>
                  <a:schemeClr val="dk1"/>
                </a:solidFill>
              </a:rPr>
              <a:t>― Julius Caesar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950" y="262950"/>
            <a:ext cx="6016449" cy="61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0"/>
          <p:cNvSpPr txBox="1"/>
          <p:nvPr/>
        </p:nvSpPr>
        <p:spPr>
          <a:xfrm>
            <a:off x="3305900" y="6381075"/>
            <a:ext cx="21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Font:https://community.fs.com/</a:t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406" name="Google Shape;406;p4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 sz="2300"/>
              <a:t>TCP/IP vs OSI</a:t>
            </a:r>
            <a:endParaRPr sz="2300"/>
          </a:p>
        </p:txBody>
      </p:sp>
      <p:sp>
        <p:nvSpPr>
          <p:cNvPr id="407" name="Google Shape;407;p40"/>
          <p:cNvSpPr/>
          <p:nvPr/>
        </p:nvSpPr>
        <p:spPr>
          <a:xfrm>
            <a:off x="709075" y="1157950"/>
            <a:ext cx="2371800" cy="1833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APPLICATION</a:t>
            </a:r>
            <a:endParaRPr/>
          </a:p>
        </p:txBody>
      </p:sp>
      <p:sp>
        <p:nvSpPr>
          <p:cNvPr id="408" name="Google Shape;408;p40"/>
          <p:cNvSpPr/>
          <p:nvPr/>
        </p:nvSpPr>
        <p:spPr>
          <a:xfrm>
            <a:off x="716875" y="3520675"/>
            <a:ext cx="2371800" cy="3258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TRANSPORT</a:t>
            </a:r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716875" y="4282675"/>
            <a:ext cx="2371800" cy="325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INTERNET</a:t>
            </a: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709100" y="5191625"/>
            <a:ext cx="2371800" cy="1100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NETWORK ACCES</a:t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 rot="1345803">
            <a:off x="9113050" y="176288"/>
            <a:ext cx="1685732" cy="113462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9A337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OSI MODEL IS A REFERENCE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0"/>
          <p:cNvSpPr/>
          <p:nvPr/>
        </p:nvSpPr>
        <p:spPr>
          <a:xfrm rot="-1327966">
            <a:off x="9265455" y="2147665"/>
            <a:ext cx="1685715" cy="1134525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D9A337"/>
          </a:solidFill>
          <a:ln cap="rnd" cmpd="sng" w="19050">
            <a:solidFill>
              <a:srgbClr val="9E7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200"/>
              <a:t>TCP/IP MODEL IS A REAL MODEL!!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Type of networks</a:t>
            </a:r>
            <a:endParaRPr/>
          </a:p>
        </p:txBody>
      </p:sp>
      <p:sp>
        <p:nvSpPr>
          <p:cNvPr id="418" name="Google Shape;418;p41"/>
          <p:cNvSpPr txBox="1"/>
          <p:nvPr>
            <p:ph idx="1" type="body"/>
          </p:nvPr>
        </p:nvSpPr>
        <p:spPr>
          <a:xfrm>
            <a:off x="677332" y="2155097"/>
            <a:ext cx="8596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Body area network BAN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Personal area network PAN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Local area network LAN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Campus area network CAN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Metropolitan area network MAN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Wide area network WAN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677300" y="1698925"/>
            <a:ext cx="8712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According to size: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21" name="Google Shape;421;p41"/>
          <p:cNvSpPr/>
          <p:nvPr/>
        </p:nvSpPr>
        <p:spPr>
          <a:xfrm>
            <a:off x="7089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D9A337"/>
                </a:solidFill>
              </a:rPr>
              <a:t>Classification</a:t>
            </a:r>
            <a:endParaRPr b="0" sz="2400" cap="none">
              <a:solidFill>
                <a:srgbClr val="D9A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1"/>
          <p:cNvSpPr txBox="1"/>
          <p:nvPr>
            <p:ph idx="1" type="body"/>
          </p:nvPr>
        </p:nvSpPr>
        <p:spPr>
          <a:xfrm>
            <a:off x="677332" y="4414097"/>
            <a:ext cx="8596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Server-Client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Peer-to-Peer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677300" y="3957925"/>
            <a:ext cx="8712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According to services:</a:t>
            </a:r>
            <a:endParaRPr b="1" sz="2400">
              <a:solidFill>
                <a:schemeClr val="dk1"/>
              </a:solidFill>
            </a:endParaRPr>
          </a:p>
        </p:txBody>
      </p:sp>
      <p:grpSp>
        <p:nvGrpSpPr>
          <p:cNvPr id="424" name="Google Shape;424;p41"/>
          <p:cNvGrpSpPr/>
          <p:nvPr/>
        </p:nvGrpSpPr>
        <p:grpSpPr>
          <a:xfrm>
            <a:off x="5059400" y="888725"/>
            <a:ext cx="5497200" cy="4961300"/>
            <a:chOff x="5436125" y="-233775"/>
            <a:chExt cx="5497200" cy="4961300"/>
          </a:xfrm>
        </p:grpSpPr>
        <p:sp>
          <p:nvSpPr>
            <p:cNvPr id="425" name="Google Shape;425;p41"/>
            <p:cNvSpPr/>
            <p:nvPr/>
          </p:nvSpPr>
          <p:spPr>
            <a:xfrm>
              <a:off x="5436125" y="-233775"/>
              <a:ext cx="5497200" cy="4935924"/>
            </a:xfrm>
            <a:prstGeom prst="cloud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6620200" y="603588"/>
              <a:ext cx="3333300" cy="4023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7001275" y="1580000"/>
              <a:ext cx="2517900" cy="3039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7153075" y="2587625"/>
              <a:ext cx="2214300" cy="2075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7341475" y="3242350"/>
              <a:ext cx="1837500" cy="1412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7687450" y="3690200"/>
              <a:ext cx="1145400" cy="968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1" name="Google Shape;431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6084" y="3846525"/>
              <a:ext cx="188132" cy="65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41"/>
            <p:cNvSpPr txBox="1"/>
            <p:nvPr/>
          </p:nvSpPr>
          <p:spPr>
            <a:xfrm>
              <a:off x="7990150" y="4296425"/>
              <a:ext cx="844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>
                  <a:solidFill>
                    <a:schemeClr val="dk1"/>
                  </a:solidFill>
                </a:rPr>
                <a:t>BAN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41"/>
            <p:cNvSpPr txBox="1"/>
            <p:nvPr/>
          </p:nvSpPr>
          <p:spPr>
            <a:xfrm>
              <a:off x="7990150" y="3382025"/>
              <a:ext cx="844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>
                  <a:solidFill>
                    <a:schemeClr val="dk1"/>
                  </a:solidFill>
                </a:rPr>
                <a:t>P</a:t>
              </a:r>
              <a:r>
                <a:rPr b="1" lang="ca-ES" sz="1600">
                  <a:solidFill>
                    <a:schemeClr val="dk1"/>
                  </a:solidFill>
                </a:rPr>
                <a:t>AN</a:t>
              </a:r>
              <a:endParaRPr sz="1600">
                <a:solidFill>
                  <a:schemeClr val="dk1"/>
                </a:solidFill>
              </a:endParaRPr>
            </a:p>
          </p:txBody>
        </p:sp>
        <p:pic>
          <p:nvPicPr>
            <p:cNvPr id="434" name="Google Shape;434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17313" y="2648925"/>
              <a:ext cx="885825" cy="59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1"/>
            <p:cNvSpPr txBox="1"/>
            <p:nvPr/>
          </p:nvSpPr>
          <p:spPr>
            <a:xfrm>
              <a:off x="7990150" y="2924825"/>
              <a:ext cx="844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>
                  <a:solidFill>
                    <a:schemeClr val="dk1"/>
                  </a:solidFill>
                </a:rPr>
                <a:t>LAN</a:t>
              </a:r>
              <a:endParaRPr sz="1600">
                <a:solidFill>
                  <a:schemeClr val="dk1"/>
                </a:solidFill>
              </a:endParaRPr>
            </a:p>
          </p:txBody>
        </p:sp>
        <p:pic>
          <p:nvPicPr>
            <p:cNvPr id="436" name="Google Shape;43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34141" y="1998450"/>
              <a:ext cx="1336942" cy="54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41"/>
            <p:cNvSpPr txBox="1"/>
            <p:nvPr/>
          </p:nvSpPr>
          <p:spPr>
            <a:xfrm>
              <a:off x="7990150" y="2315225"/>
              <a:ext cx="844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>
                  <a:solidFill>
                    <a:schemeClr val="dk1"/>
                  </a:solidFill>
                </a:rPr>
                <a:t>C</a:t>
              </a:r>
              <a:r>
                <a:rPr b="1" lang="ca-ES" sz="1600">
                  <a:solidFill>
                    <a:schemeClr val="dk1"/>
                  </a:solidFill>
                </a:rPr>
                <a:t>AN</a:t>
              </a:r>
              <a:endParaRPr sz="1600">
                <a:solidFill>
                  <a:schemeClr val="dk1"/>
                </a:solidFill>
              </a:endParaRPr>
            </a:p>
          </p:txBody>
        </p:sp>
        <p:pic>
          <p:nvPicPr>
            <p:cNvPr id="438" name="Google Shape;438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39163" y="674600"/>
              <a:ext cx="1095375" cy="87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1"/>
            <p:cNvSpPr txBox="1"/>
            <p:nvPr/>
          </p:nvSpPr>
          <p:spPr>
            <a:xfrm>
              <a:off x="7990150" y="1248425"/>
              <a:ext cx="844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>
                  <a:solidFill>
                    <a:schemeClr val="dk1"/>
                  </a:solidFill>
                </a:rPr>
                <a:t>M</a:t>
              </a:r>
              <a:r>
                <a:rPr b="1" lang="ca-ES" sz="1600">
                  <a:solidFill>
                    <a:schemeClr val="dk1"/>
                  </a:solidFill>
                </a:rPr>
                <a:t>AN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41"/>
            <p:cNvSpPr txBox="1"/>
            <p:nvPr/>
          </p:nvSpPr>
          <p:spPr>
            <a:xfrm>
              <a:off x="7990150" y="257825"/>
              <a:ext cx="844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a-ES" sz="1600">
                  <a:solidFill>
                    <a:schemeClr val="dk1"/>
                  </a:solidFill>
                </a:rPr>
                <a:t>WAN</a:t>
              </a:r>
              <a:endParaRPr sz="16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47" name="Google Shape;447;p42"/>
          <p:cNvSpPr txBox="1"/>
          <p:nvPr>
            <p:ph idx="1" type="body"/>
          </p:nvPr>
        </p:nvSpPr>
        <p:spPr>
          <a:xfrm>
            <a:off x="677332" y="2155097"/>
            <a:ext cx="8596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BUS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STAR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RING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MESH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/>
          <p:cNvSpPr/>
          <p:nvPr/>
        </p:nvSpPr>
        <p:spPr>
          <a:xfrm>
            <a:off x="677300" y="1698925"/>
            <a:ext cx="8712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According to topology: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449" name="Google Shape;4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750" y="2517450"/>
            <a:ext cx="6446525" cy="37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>
            <a:off x="1662125" y="6267150"/>
            <a:ext cx="57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-ES" sz="1100">
                <a:solidFill>
                  <a:schemeClr val="dk1"/>
                </a:solidFill>
              </a:rPr>
              <a:t>Font:</a:t>
            </a:r>
            <a:r>
              <a:rPr i="1" lang="ca-ES" sz="1100">
                <a:solidFill>
                  <a:schemeClr val="dk1"/>
                </a:solidFill>
              </a:rPr>
              <a:t>https://www.assignmenthelp.net/assignment_help/network-topology-and-types</a:t>
            </a:r>
            <a:endParaRPr i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57" name="Google Shape;457;p4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ca-ES"/>
              <a:t>Network Acces</a:t>
            </a:r>
            <a:endParaRPr/>
          </a:p>
        </p:txBody>
      </p:sp>
      <p:sp>
        <p:nvSpPr>
          <p:cNvPr id="458" name="Google Shape;458;p43"/>
          <p:cNvSpPr txBox="1"/>
          <p:nvPr>
            <p:ph idx="1" type="body"/>
          </p:nvPr>
        </p:nvSpPr>
        <p:spPr>
          <a:xfrm>
            <a:off x="2963314" y="2155098"/>
            <a:ext cx="36363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Type of signals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Electrical parameters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3"/>
          <p:cNvSpPr/>
          <p:nvPr/>
        </p:nvSpPr>
        <p:spPr>
          <a:xfrm>
            <a:off x="2963300" y="169892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Physical interconnection 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708950" y="1230500"/>
            <a:ext cx="100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D9A337"/>
                </a:solidFill>
              </a:rPr>
              <a:t>Physical and Data Link OSI Model </a:t>
            </a:r>
            <a:endParaRPr b="0" sz="2400" cap="none">
              <a:solidFill>
                <a:srgbClr val="D9A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 txBox="1"/>
          <p:nvPr>
            <p:ph idx="1" type="body"/>
          </p:nvPr>
        </p:nvSpPr>
        <p:spPr>
          <a:xfrm>
            <a:off x="2963314" y="3322973"/>
            <a:ext cx="36363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Communication</a:t>
            </a:r>
            <a:r>
              <a:rPr lang="ca-ES"/>
              <a:t> protocols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Detection and error correction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Compatibility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3"/>
          <p:cNvSpPr/>
          <p:nvPr/>
        </p:nvSpPr>
        <p:spPr>
          <a:xfrm>
            <a:off x="2963300" y="2841925"/>
            <a:ext cx="3685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2400">
                <a:solidFill>
                  <a:schemeClr val="dk1"/>
                </a:solidFill>
              </a:rPr>
              <a:t>Logical specification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493725" y="21551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Telematics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633400" y="2642550"/>
            <a:ext cx="180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accent1"/>
                </a:solidFill>
              </a:rPr>
              <a:t>Remote communication techniques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2396150" y="2409775"/>
            <a:ext cx="3801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3"/>
          <p:cNvSpPr txBox="1"/>
          <p:nvPr/>
        </p:nvSpPr>
        <p:spPr>
          <a:xfrm>
            <a:off x="569925" y="44411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Communications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67" name="Google Shape;467;p43"/>
          <p:cNvSpPr txBox="1"/>
          <p:nvPr>
            <p:ph idx="1" type="body"/>
          </p:nvPr>
        </p:nvSpPr>
        <p:spPr>
          <a:xfrm>
            <a:off x="601114" y="4999373"/>
            <a:ext cx="36363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Simplex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Duplex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SemiDuplex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/>
          <p:nvPr/>
        </p:nvSpPr>
        <p:spPr>
          <a:xfrm>
            <a:off x="3451350" y="5278625"/>
            <a:ext cx="1326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T</a:t>
            </a:r>
            <a:r>
              <a:rPr lang="ca-ES"/>
              <a:t>ransmitter</a:t>
            </a:r>
            <a:endParaRPr/>
          </a:p>
        </p:txBody>
      </p:sp>
      <p:sp>
        <p:nvSpPr>
          <p:cNvPr id="469" name="Google Shape;469;p43"/>
          <p:cNvSpPr/>
          <p:nvPr/>
        </p:nvSpPr>
        <p:spPr>
          <a:xfrm>
            <a:off x="5127750" y="5278625"/>
            <a:ext cx="1326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Channel</a:t>
            </a:r>
            <a:endParaRPr/>
          </a:p>
        </p:txBody>
      </p:sp>
      <p:sp>
        <p:nvSpPr>
          <p:cNvPr id="470" name="Google Shape;470;p43"/>
          <p:cNvSpPr/>
          <p:nvPr/>
        </p:nvSpPr>
        <p:spPr>
          <a:xfrm>
            <a:off x="6768275" y="5278625"/>
            <a:ext cx="1326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Receiver</a:t>
            </a:r>
            <a:endParaRPr/>
          </a:p>
        </p:txBody>
      </p:sp>
      <p:cxnSp>
        <p:nvCxnSpPr>
          <p:cNvPr id="471" name="Google Shape;471;p43"/>
          <p:cNvCxnSpPr>
            <a:stCxn id="468" idx="3"/>
            <a:endCxn id="469" idx="1"/>
          </p:cNvCxnSpPr>
          <p:nvPr/>
        </p:nvCxnSpPr>
        <p:spPr>
          <a:xfrm>
            <a:off x="4777950" y="5555675"/>
            <a:ext cx="3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43"/>
          <p:cNvCxnSpPr>
            <a:stCxn id="469" idx="3"/>
            <a:endCxn id="470" idx="1"/>
          </p:cNvCxnSpPr>
          <p:nvPr/>
        </p:nvCxnSpPr>
        <p:spPr>
          <a:xfrm>
            <a:off x="6454350" y="5555675"/>
            <a:ext cx="3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43"/>
          <p:cNvSpPr/>
          <p:nvPr/>
        </p:nvSpPr>
        <p:spPr>
          <a:xfrm rot="4628688">
            <a:off x="5608750" y="4495402"/>
            <a:ext cx="705314" cy="744757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5947950" y="4214638"/>
            <a:ext cx="1326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/>
              <a:t>Disturbances</a:t>
            </a:r>
            <a:endParaRPr/>
          </a:p>
        </p:txBody>
      </p:sp>
      <p:sp>
        <p:nvSpPr>
          <p:cNvPr id="475" name="Google Shape;475;p43"/>
          <p:cNvSpPr txBox="1"/>
          <p:nvPr/>
        </p:nvSpPr>
        <p:spPr>
          <a:xfrm>
            <a:off x="7046925" y="554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chemeClr val="dk1"/>
                </a:solidFill>
              </a:rPr>
              <a:t>Signals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76" name="Google Shape;476;p43"/>
          <p:cNvSpPr txBox="1"/>
          <p:nvPr>
            <p:ph idx="1" type="body"/>
          </p:nvPr>
        </p:nvSpPr>
        <p:spPr>
          <a:xfrm>
            <a:off x="7078114" y="1113173"/>
            <a:ext cx="36363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Sincronus / </a:t>
            </a:r>
            <a:r>
              <a:rPr lang="ca-ES"/>
              <a:t>Asincronus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Digital / Analog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Baseband</a:t>
            </a:r>
            <a:r>
              <a:rPr lang="ca-ES"/>
              <a:t> / Modulated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ca-ES"/>
              <a:t>Serial / Paralel 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6599625" y="1241575"/>
            <a:ext cx="3801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Personalizado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D9A337"/>
      </a:accent1>
      <a:accent2>
        <a:srgbClr val="E9ABEB"/>
      </a:accent2>
      <a:accent3>
        <a:srgbClr val="33333C"/>
      </a:accent3>
      <a:accent4>
        <a:srgbClr val="4775E7"/>
      </a:accent4>
      <a:accent5>
        <a:srgbClr val="8971E1"/>
      </a:accent5>
      <a:accent6>
        <a:srgbClr val="D54773"/>
      </a:accent6>
      <a:hlink>
        <a:srgbClr val="FFC00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ceta">
  <a:themeElements>
    <a:clrScheme name="Personalizado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D9A337"/>
      </a:accent1>
      <a:accent2>
        <a:srgbClr val="E9ABEB"/>
      </a:accent2>
      <a:accent3>
        <a:srgbClr val="33333C"/>
      </a:accent3>
      <a:accent4>
        <a:srgbClr val="4775E7"/>
      </a:accent4>
      <a:accent5>
        <a:srgbClr val="8971E1"/>
      </a:accent5>
      <a:accent6>
        <a:srgbClr val="D54773"/>
      </a:accent6>
      <a:hlink>
        <a:srgbClr val="FFC00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